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8" r:id="rId1"/>
  </p:sldMasterIdLst>
  <p:sldIdLst>
    <p:sldId id="257" r:id="rId2"/>
    <p:sldId id="260" r:id="rId3"/>
    <p:sldId id="261" r:id="rId4"/>
    <p:sldId id="271" r:id="rId5"/>
    <p:sldId id="262" r:id="rId6"/>
    <p:sldId id="265" r:id="rId7"/>
    <p:sldId id="266" r:id="rId8"/>
    <p:sldId id="268" r:id="rId9"/>
    <p:sldId id="269" r:id="rId10"/>
    <p:sldId id="263" r:id="rId11"/>
    <p:sldId id="264" r:id="rId12"/>
    <p:sldId id="270" r:id="rId13"/>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Estilo temático 1 - Énfasis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Estilo claro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108"/>
    <p:restoredTop sz="98656" autoAdjust="0"/>
  </p:normalViewPr>
  <p:slideViewPr>
    <p:cSldViewPr snapToGrid="0" snapToObjects="1">
      <p:cViewPr varScale="1">
        <p:scale>
          <a:sx n="118" d="100"/>
          <a:sy n="118" d="100"/>
        </p:scale>
        <p:origin x="200" y="432"/>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s-ES_tradnl"/>
              <a:t>Clic para editar título</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a:t>Haga clic para modificar el estilo de subtítulo del patrón</a:t>
            </a:r>
            <a:endParaRPr lang="en-US" dirty="0"/>
          </a:p>
        </p:txBody>
      </p:sp>
      <p:sp>
        <p:nvSpPr>
          <p:cNvPr id="4" name="Date Placeholder 3"/>
          <p:cNvSpPr>
            <a:spLocks noGrp="1"/>
          </p:cNvSpPr>
          <p:nvPr>
            <p:ph type="dt" sz="half" idx="10"/>
          </p:nvPr>
        </p:nvSpPr>
        <p:spPr/>
        <p:txBody>
          <a:bodyPr/>
          <a:lstStyle/>
          <a:p>
            <a:fld id="{679BC7E7-EA8E-4DA7-915E-CC098D9BADCB}" type="datetimeFigureOut">
              <a:rPr lang="en-US" smtClean="0"/>
              <a:t>10/23/18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2F5E10-5301-4EE6-90D2-A6C4A3F62BED}" type="slidenum">
              <a:rPr lang="en-US" smtClean="0"/>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a:t>Clic para editar título</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a:p>
        </p:txBody>
      </p:sp>
      <p:sp>
        <p:nvSpPr>
          <p:cNvPr id="4" name="Date Placeholder 3"/>
          <p:cNvSpPr>
            <a:spLocks noGrp="1"/>
          </p:cNvSpPr>
          <p:nvPr>
            <p:ph type="dt" sz="half" idx="10"/>
          </p:nvPr>
        </p:nvSpPr>
        <p:spPr/>
        <p:txBody>
          <a:bodyPr/>
          <a:lstStyle/>
          <a:p>
            <a:fld id="{8473B2B2-E713-2142-B7E1-CDAEF8C6F831}" type="datetimeFigureOut">
              <a:rPr lang="es-ES" smtClean="0"/>
              <a:t>23/10/18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49DAF07-7BA3-C04B-925D-F17EBD5D8FEB}"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473B2B2-E713-2142-B7E1-CDAEF8C6F831}" type="datetimeFigureOut">
              <a:rPr lang="es-ES" smtClean="0"/>
              <a:t>23/10/18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49DAF07-7BA3-C04B-925D-F17EBD5D8FEB}" type="slidenum">
              <a:rPr lang="es-ES" smtClean="0"/>
              <a:t>‹Nº›</a:t>
            </a:fld>
            <a:endParaRPr lang="es-E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s-ES_tradnl"/>
              <a:t>Clic para editar título</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lank Slide">
    <p:spTree>
      <p:nvGrpSpPr>
        <p:cNvPr id="1" name=""/>
        <p:cNvGrpSpPr/>
        <p:nvPr/>
      </p:nvGrpSpPr>
      <p:grpSpPr>
        <a:xfrm>
          <a:off x="0" y="0"/>
          <a:ext cx="0" cy="0"/>
          <a:chOff x="0" y="0"/>
          <a:chExt cx="0" cy="0"/>
        </a:xfrm>
      </p:grpSpPr>
      <p:sp>
        <p:nvSpPr>
          <p:cNvPr id="7" name="Date Placeholder 6"/>
          <p:cNvSpPr>
            <a:spLocks noGrp="1"/>
          </p:cNvSpPr>
          <p:nvPr>
            <p:ph type="dt" sz="half" idx="10"/>
          </p:nvPr>
        </p:nvSpPr>
        <p:spPr>
          <a:xfrm>
            <a:off x="457200" y="8333734"/>
            <a:ext cx="2133600" cy="365125"/>
          </a:xfrm>
          <a:prstGeom prst="rect">
            <a:avLst/>
          </a:prstGeom>
        </p:spPr>
        <p:txBody>
          <a:bodyPr/>
          <a:lstStyle/>
          <a:p>
            <a:r>
              <a:rPr lang="en-US"/>
              <a:t>www.bestppt.com</a:t>
            </a:r>
          </a:p>
        </p:txBody>
      </p:sp>
      <p:sp>
        <p:nvSpPr>
          <p:cNvPr id="9" name="Rectangle 8"/>
          <p:cNvSpPr/>
          <p:nvPr userDrawn="1"/>
        </p:nvSpPr>
        <p:spPr>
          <a:xfrm>
            <a:off x="0" y="0"/>
            <a:ext cx="914400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574689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Footer">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4" name="Date Placeholder 3"/>
          <p:cNvSpPr>
            <a:spLocks noGrp="1"/>
          </p:cNvSpPr>
          <p:nvPr>
            <p:ph type="dt" sz="half" idx="10"/>
          </p:nvPr>
        </p:nvSpPr>
        <p:spPr>
          <a:xfrm>
            <a:off x="457200" y="8333734"/>
            <a:ext cx="2133600" cy="365125"/>
          </a:xfrm>
          <a:prstGeom prst="rect">
            <a:avLst/>
          </a:prstGeom>
        </p:spPr>
        <p:txBody>
          <a:bodyPr/>
          <a:lstStyle/>
          <a:p>
            <a:r>
              <a:rPr lang="en-US"/>
              <a:t>www.bestppt.com</a:t>
            </a:r>
          </a:p>
        </p:txBody>
      </p:sp>
    </p:spTree>
    <p:extLst>
      <p:ext uri="{BB962C8B-B14F-4D97-AF65-F5344CB8AC3E}">
        <p14:creationId xmlns:p14="http://schemas.microsoft.com/office/powerpoint/2010/main" val="3350204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a:p>
        </p:txBody>
      </p:sp>
      <p:sp>
        <p:nvSpPr>
          <p:cNvPr id="4" name="Date Placeholder 3"/>
          <p:cNvSpPr>
            <a:spLocks noGrp="1"/>
          </p:cNvSpPr>
          <p:nvPr>
            <p:ph type="dt" sz="half" idx="10"/>
          </p:nvPr>
        </p:nvSpPr>
        <p:spPr/>
        <p:txBody>
          <a:bodyPr/>
          <a:lstStyle/>
          <a:p>
            <a:fld id="{8473B2B2-E713-2142-B7E1-CDAEF8C6F831}" type="datetimeFigureOut">
              <a:rPr lang="es-ES" smtClean="0"/>
              <a:t>23/10/18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49DAF07-7BA3-C04B-925D-F17EBD5D8FEB}" type="slidenum">
              <a:rPr lang="es-ES" smtClean="0"/>
              <a:t>‹Nº›</a:t>
            </a:fld>
            <a:endParaRPr lang="es-ES"/>
          </a:p>
        </p:txBody>
      </p:sp>
      <p:sp>
        <p:nvSpPr>
          <p:cNvPr id="7" name="Title 6"/>
          <p:cNvSpPr>
            <a:spLocks noGrp="1"/>
          </p:cNvSpPr>
          <p:nvPr>
            <p:ph type="title"/>
          </p:nvPr>
        </p:nvSpPr>
        <p:spPr/>
        <p:txBody>
          <a:bodyPr/>
          <a:lstStyle/>
          <a:p>
            <a:r>
              <a:rPr lang="es-ES_tradnl"/>
              <a:t>Clic para editar título</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s-ES_tradnl"/>
              <a:t>Clic para editar título</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a:t>Haga clic para modificar el estilo de texto del patrón</a:t>
            </a:r>
          </a:p>
        </p:txBody>
      </p:sp>
      <p:sp>
        <p:nvSpPr>
          <p:cNvPr id="4" name="Date Placeholder 3"/>
          <p:cNvSpPr>
            <a:spLocks noGrp="1"/>
          </p:cNvSpPr>
          <p:nvPr>
            <p:ph type="dt" sz="half" idx="10"/>
          </p:nvPr>
        </p:nvSpPr>
        <p:spPr/>
        <p:txBody>
          <a:bodyPr/>
          <a:lstStyle/>
          <a:p>
            <a:fld id="{679BC7E7-EA8E-4DA7-915E-CC098D9BADCB}" type="datetimeFigureOut">
              <a:rPr lang="en-US" smtClean="0"/>
              <a:t>10/23/18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2F5E10-5301-4EE6-90D2-A6C4A3F62BED}" type="slidenum">
              <a:rPr lang="en-US" smtClean="0"/>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a:t>Clic para editar título</a:t>
            </a:r>
            <a:endParaRPr lang="en-US"/>
          </a:p>
        </p:txBody>
      </p:sp>
      <p:sp>
        <p:nvSpPr>
          <p:cNvPr id="5" name="Date Placeholder 4"/>
          <p:cNvSpPr>
            <a:spLocks noGrp="1"/>
          </p:cNvSpPr>
          <p:nvPr>
            <p:ph type="dt" sz="half" idx="10"/>
          </p:nvPr>
        </p:nvSpPr>
        <p:spPr/>
        <p:txBody>
          <a:bodyPr/>
          <a:lstStyle/>
          <a:p>
            <a:fld id="{8473B2B2-E713-2142-B7E1-CDAEF8C6F831}" type="datetimeFigureOut">
              <a:rPr lang="es-ES" smtClean="0"/>
              <a:t>23/10/18</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A49DAF07-7BA3-C04B-925D-F17EBD5D8FEB}" type="slidenum">
              <a:rPr lang="es-ES" smtClean="0"/>
              <a:t>‹Nº›</a:t>
            </a:fld>
            <a:endParaRPr lang="es-ES"/>
          </a:p>
        </p:txBody>
      </p:sp>
      <p:sp>
        <p:nvSpPr>
          <p:cNvPr id="9" name="Content Placeholder 8"/>
          <p:cNvSpPr>
            <a:spLocks noGrp="1"/>
          </p:cNvSpPr>
          <p:nvPr>
            <p:ph sz="quarter" idx="13"/>
          </p:nvPr>
        </p:nvSpPr>
        <p:spPr>
          <a:xfrm>
            <a:off x="676655" y="2679192"/>
            <a:ext cx="3822192" cy="3447288"/>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_tradnl"/>
              <a:t>Clic para editar título</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dirty="0"/>
          </a:p>
        </p:txBody>
      </p:sp>
      <p:sp>
        <p:nvSpPr>
          <p:cNvPr id="7" name="Date Placeholder 6"/>
          <p:cNvSpPr>
            <a:spLocks noGrp="1"/>
          </p:cNvSpPr>
          <p:nvPr>
            <p:ph type="dt" sz="half" idx="10"/>
          </p:nvPr>
        </p:nvSpPr>
        <p:spPr/>
        <p:txBody>
          <a:bodyPr/>
          <a:lstStyle/>
          <a:p>
            <a:fld id="{8473B2B2-E713-2142-B7E1-CDAEF8C6F831}" type="datetimeFigureOut">
              <a:rPr lang="es-ES" smtClean="0"/>
              <a:t>23/10/18</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A49DAF07-7BA3-C04B-925D-F17EBD5D8FEB}"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a:t>Clic para editar título</a:t>
            </a:r>
            <a:endParaRPr lang="en-US"/>
          </a:p>
        </p:txBody>
      </p:sp>
      <p:sp>
        <p:nvSpPr>
          <p:cNvPr id="3" name="Date Placeholder 2"/>
          <p:cNvSpPr>
            <a:spLocks noGrp="1"/>
          </p:cNvSpPr>
          <p:nvPr>
            <p:ph type="dt" sz="half" idx="10"/>
          </p:nvPr>
        </p:nvSpPr>
        <p:spPr/>
        <p:txBody>
          <a:bodyPr/>
          <a:lstStyle/>
          <a:p>
            <a:fld id="{8473B2B2-E713-2142-B7E1-CDAEF8C6F831}" type="datetimeFigureOut">
              <a:rPr lang="es-ES" smtClean="0"/>
              <a:t>23/10/18</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A49DAF07-7BA3-C04B-925D-F17EBD5D8FEB}"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8473B2B2-E713-2142-B7E1-CDAEF8C6F831}" type="datetimeFigureOut">
              <a:rPr lang="es-ES" smtClean="0"/>
              <a:t>23/10/18</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A49DAF07-7BA3-C04B-925D-F17EBD5D8FEB}"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473B2B2-E713-2142-B7E1-CDAEF8C6F831}" type="datetimeFigureOut">
              <a:rPr lang="es-ES" smtClean="0"/>
              <a:t>23/10/18</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A49DAF07-7BA3-C04B-925D-F17EBD5D8FEB}" type="slidenum">
              <a:rPr lang="es-ES" smtClean="0"/>
              <a:t>‹Nº›</a:t>
            </a:fld>
            <a:endParaRPr lang="es-E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s-ES_tradnl"/>
              <a:t>Clic para editar título</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s-ES_tradnl"/>
              <a:t>Clic para editar título</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Date Placeholder 4"/>
          <p:cNvSpPr>
            <a:spLocks noGrp="1"/>
          </p:cNvSpPr>
          <p:nvPr>
            <p:ph type="dt" sz="half" idx="10"/>
          </p:nvPr>
        </p:nvSpPr>
        <p:spPr/>
        <p:txBody>
          <a:bodyPr/>
          <a:lstStyle/>
          <a:p>
            <a:fld id="{8473B2B2-E713-2142-B7E1-CDAEF8C6F831}" type="datetimeFigureOut">
              <a:rPr lang="es-ES" smtClean="0"/>
              <a:t>23/10/18</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A49DAF07-7BA3-C04B-925D-F17EBD5D8FEB}" type="slidenum">
              <a:rPr lang="es-ES" smtClean="0"/>
              <a:t>‹Nº›</a:t>
            </a:fld>
            <a:endParaRPr lang="es-E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a:t>Arrastre la imagen al marcador de posición o haga clic en el icono para agregar</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s-ES_tradnl"/>
              <a:t>Clic para editar título</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8473B2B2-E713-2142-B7E1-CDAEF8C6F831}" type="datetimeFigureOut">
              <a:rPr lang="es-ES" smtClean="0"/>
              <a:t>23/10/18</a:t>
            </a:fld>
            <a:endParaRPr lang="es-E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s-E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A49DAF07-7BA3-C04B-925D-F17EBD5D8FEB}" type="slidenum">
              <a:rPr lang="es-ES" smtClean="0"/>
              <a:t>‹Nº›</a:t>
            </a:fld>
            <a:endParaRPr lang="es-E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dirty="0"/>
          </a:p>
        </p:txBody>
      </p:sp>
    </p:spTree>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hyperlink" Target="mailto:hcarrascob@ucn.cl" TargetMode="External"/><Relationship Id="rId2" Type="http://schemas.openxmlformats.org/officeDocument/2006/relationships/hyperlink" Target="mailto:mvaldes@nic.cl"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hyperlink" Target="mailto:defensasdominio@ucn.cl" TargetMode="External"/><Relationship Id="rId2" Type="http://schemas.openxmlformats.org/officeDocument/2006/relationships/hyperlink" Target="mailto:acarvajal@uft.cl" TargetMode="External"/><Relationship Id="rId1" Type="http://schemas.openxmlformats.org/officeDocument/2006/relationships/slideLayout" Target="../slideLayouts/slideLayout13.xml"/><Relationship Id="rId4" Type="http://schemas.openxmlformats.org/officeDocument/2006/relationships/hyperlink" Target="mailto:clinicasjuridicas@ucsc.c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rotWithShape="1">
          <a:blip r:embed="rId2">
            <a:extLst>
              <a:ext uri="{28A0092B-C50C-407E-A947-70E740481C1C}">
                <a14:useLocalDpi xmlns:a14="http://schemas.microsoft.com/office/drawing/2010/main" val="0"/>
              </a:ext>
            </a:extLst>
          </a:blip>
          <a:srcRect t="11700" b="12240"/>
          <a:stretch/>
        </p:blipFill>
        <p:spPr>
          <a:xfrm>
            <a:off x="431800" y="5562149"/>
            <a:ext cx="1600200" cy="1114064"/>
          </a:xfrm>
          <a:prstGeom prst="rect">
            <a:avLst/>
          </a:prstGeom>
        </p:spPr>
      </p:pic>
      <p:pic>
        <p:nvPicPr>
          <p:cNvPr id="3" name="Imagen 2"/>
          <p:cNvPicPr>
            <a:picLocks noChangeAspect="1"/>
          </p:cNvPicPr>
          <p:nvPr/>
        </p:nvPicPr>
        <p:blipFill>
          <a:blip r:embed="rId3"/>
          <a:stretch>
            <a:fillRect/>
          </a:stretch>
        </p:blipFill>
        <p:spPr>
          <a:xfrm>
            <a:off x="2260601" y="5588582"/>
            <a:ext cx="1168400" cy="1184119"/>
          </a:xfrm>
          <a:prstGeom prst="rect">
            <a:avLst/>
          </a:prstGeom>
        </p:spPr>
      </p:pic>
      <p:sp>
        <p:nvSpPr>
          <p:cNvPr id="5" name="Título 4"/>
          <p:cNvSpPr>
            <a:spLocks noGrp="1"/>
          </p:cNvSpPr>
          <p:nvPr>
            <p:ph type="ctrTitle"/>
          </p:nvPr>
        </p:nvSpPr>
        <p:spPr>
          <a:xfrm>
            <a:off x="685800" y="190500"/>
            <a:ext cx="7772400" cy="2768600"/>
          </a:xfrm>
        </p:spPr>
        <p:txBody>
          <a:bodyPr>
            <a:normAutofit fontScale="90000"/>
          </a:bodyPr>
          <a:lstStyle/>
          <a:p>
            <a:r>
              <a:rPr lang="en-US" dirty="0">
                <a:ln w="18415" cmpd="sng">
                  <a:solidFill>
                    <a:srgbClr val="FFFFFF"/>
                  </a:solidFill>
                  <a:prstDash val="solid"/>
                </a:ln>
                <a:effectLst>
                  <a:outerShdw blurRad="63500" dir="3600000" algn="tl" rotWithShape="0">
                    <a:srgbClr val="000000">
                      <a:alpha val="70000"/>
                    </a:srgbClr>
                  </a:outerShdw>
                </a:effectLst>
              </a:rPr>
              <a:t>Levelling the playing field: </a:t>
            </a:r>
            <a:br>
              <a:rPr lang="en-US" dirty="0">
                <a:ln w="18415" cmpd="sng">
                  <a:solidFill>
                    <a:srgbClr val="FFFFFF"/>
                  </a:solidFill>
                  <a:prstDash val="solid"/>
                </a:ln>
                <a:effectLst>
                  <a:outerShdw blurRad="63500" dir="3600000" algn="tl" rotWithShape="0">
                    <a:srgbClr val="000000">
                      <a:alpha val="70000"/>
                    </a:srgbClr>
                  </a:outerShdw>
                </a:effectLst>
              </a:rPr>
            </a:br>
            <a:r>
              <a:rPr lang="en-US" dirty="0">
                <a:ln w="18415" cmpd="sng">
                  <a:solidFill>
                    <a:srgbClr val="FFFFFF"/>
                  </a:solidFill>
                  <a:prstDash val="solid"/>
                </a:ln>
                <a:effectLst>
                  <a:outerShdw blurRad="63500" dir="3600000" algn="tl" rotWithShape="0">
                    <a:srgbClr val="000000">
                      <a:alpha val="70000"/>
                    </a:srgbClr>
                  </a:outerShdw>
                </a:effectLst>
              </a:rPr>
              <a:t>Legal Assistance for domain name users. The .CL case and the global challenge.</a:t>
            </a:r>
            <a:endParaRPr lang="es-ES" dirty="0">
              <a:ln w="18415" cmpd="sng">
                <a:solidFill>
                  <a:srgbClr val="FFFFFF"/>
                </a:solidFill>
                <a:prstDash val="solid"/>
              </a:ln>
              <a:effectLst>
                <a:outerShdw blurRad="63500" dir="3600000" algn="tl" rotWithShape="0">
                  <a:srgbClr val="000000">
                    <a:alpha val="70000"/>
                  </a:srgbClr>
                </a:outerShdw>
              </a:effectLst>
            </a:endParaRPr>
          </a:p>
        </p:txBody>
      </p:sp>
      <p:sp>
        <p:nvSpPr>
          <p:cNvPr id="6" name="Subtítulo 5"/>
          <p:cNvSpPr>
            <a:spLocks noGrp="1"/>
          </p:cNvSpPr>
          <p:nvPr>
            <p:ph type="subTitle" idx="1"/>
          </p:nvPr>
        </p:nvSpPr>
        <p:spPr/>
        <p:txBody>
          <a:bodyPr>
            <a:normAutofit fontScale="85000" lnSpcReduction="10000"/>
          </a:bodyPr>
          <a:lstStyle/>
          <a:p>
            <a:endParaRPr lang="en-US" b="1" dirty="0">
              <a:solidFill>
                <a:schemeClr val="bg2"/>
              </a:solidFill>
            </a:endParaRPr>
          </a:p>
          <a:p>
            <a:pPr algn="r"/>
            <a:r>
              <a:rPr lang="en-US" dirty="0">
                <a:ln w="18415" cmpd="sng">
                  <a:solidFill>
                    <a:srgbClr val="FFFFFF"/>
                  </a:solidFill>
                  <a:prstDash val="solid"/>
                </a:ln>
                <a:effectLst>
                  <a:outerShdw blurRad="63500" dir="3600000" algn="tl" rotWithShape="0">
                    <a:srgbClr val="000000">
                      <a:alpha val="70000"/>
                    </a:srgbClr>
                  </a:outerShdw>
                </a:effectLst>
              </a:rPr>
              <a:t>Margarita Valdés, NIC Chile</a:t>
            </a:r>
          </a:p>
          <a:p>
            <a:pPr algn="r"/>
            <a:r>
              <a:rPr lang="en-US" dirty="0">
                <a:ln w="18415" cmpd="sng">
                  <a:solidFill>
                    <a:srgbClr val="FFFFFF"/>
                  </a:solidFill>
                  <a:prstDash val="solid"/>
                </a:ln>
                <a:effectLst>
                  <a:outerShdw blurRad="63500" dir="3600000" algn="tl" rotWithShape="0">
                    <a:srgbClr val="000000">
                      <a:alpha val="70000"/>
                    </a:srgbClr>
                  </a:outerShdw>
                </a:effectLst>
              </a:rPr>
              <a:t>Humberto Carrasco; UCN Chile</a:t>
            </a:r>
          </a:p>
          <a:p>
            <a:pPr algn="r"/>
            <a:endParaRPr lang="en-US" dirty="0">
              <a:ln w="18415" cmpd="sng">
                <a:solidFill>
                  <a:srgbClr val="FFFFFF"/>
                </a:solidFill>
                <a:prstDash val="solid"/>
              </a:ln>
              <a:effectLst>
                <a:outerShdw blurRad="63500" dir="3600000" algn="tl" rotWithShape="0">
                  <a:srgbClr val="000000">
                    <a:alpha val="70000"/>
                  </a:srgbClr>
                </a:outerShdw>
              </a:effectLst>
            </a:endParaRPr>
          </a:p>
          <a:p>
            <a:pPr algn="r"/>
            <a:r>
              <a:rPr lang="en-US" dirty="0">
                <a:ln w="18415" cmpd="sng">
                  <a:solidFill>
                    <a:srgbClr val="FFFFFF"/>
                  </a:solidFill>
                  <a:prstDash val="solid"/>
                </a:ln>
                <a:effectLst>
                  <a:outerShdw blurRad="63500" dir="3600000" algn="tl" rotWithShape="0">
                    <a:srgbClr val="000000">
                      <a:alpha val="70000"/>
                    </a:srgbClr>
                  </a:outerShdw>
                </a:effectLst>
                <a:cs typeface="Arial" panose="020B0604020202020204" pitchFamily="34" charset="0"/>
              </a:rPr>
              <a:t>ICANN 62, Panamá, 2018</a:t>
            </a:r>
          </a:p>
          <a:p>
            <a:endParaRPr lang="es-ES" dirty="0"/>
          </a:p>
        </p:txBody>
      </p:sp>
    </p:spTree>
    <p:extLst>
      <p:ext uri="{BB962C8B-B14F-4D97-AF65-F5344CB8AC3E}">
        <p14:creationId xmlns:p14="http://schemas.microsoft.com/office/powerpoint/2010/main" val="1117113349"/>
      </p:ext>
    </p:extLst>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GB" dirty="0"/>
              <a:t>The global challenge</a:t>
            </a:r>
          </a:p>
        </p:txBody>
      </p:sp>
      <p:sp>
        <p:nvSpPr>
          <p:cNvPr id="3" name="CuadroTexto 2"/>
          <p:cNvSpPr txBox="1"/>
          <p:nvPr/>
        </p:nvSpPr>
        <p:spPr>
          <a:xfrm>
            <a:off x="927100" y="1905000"/>
            <a:ext cx="7315200" cy="3693319"/>
          </a:xfrm>
          <a:prstGeom prst="rect">
            <a:avLst/>
          </a:prstGeom>
          <a:noFill/>
        </p:spPr>
        <p:txBody>
          <a:bodyPr wrap="square" rtlCol="0">
            <a:spAutoFit/>
          </a:bodyPr>
          <a:lstStyle/>
          <a:p>
            <a:r>
              <a:rPr lang="en-GB" b="1" dirty="0"/>
              <a:t>How can we spread this model?</a:t>
            </a:r>
          </a:p>
          <a:p>
            <a:endParaRPr lang="en-GB" b="1" dirty="0"/>
          </a:p>
          <a:p>
            <a:pPr marL="285750" indent="-285750">
              <a:buFont typeface="Arial"/>
              <a:buChar char="•"/>
            </a:pPr>
            <a:r>
              <a:rPr lang="en-GB" dirty="0"/>
              <a:t>Find law schools available to learn, teach and practice this online system litigation.</a:t>
            </a:r>
          </a:p>
          <a:p>
            <a:pPr marL="285750" indent="-285750">
              <a:buFont typeface="Arial"/>
              <a:buChar char="•"/>
            </a:pPr>
            <a:r>
              <a:rPr lang="en-GB" dirty="0"/>
              <a:t>At the beginning: To learn, train, and practice the rules of UDRP and WIPO (particular rules), to defend registrants (end users) in the domain name disputes.</a:t>
            </a:r>
          </a:p>
          <a:p>
            <a:pPr marL="285750" indent="-285750">
              <a:buFont typeface="Arial"/>
              <a:buChar char="•"/>
            </a:pPr>
            <a:r>
              <a:rPr lang="en-GB" dirty="0"/>
              <a:t>Currently, 77 ccTLDs use the domain names dispute services of WIPO.</a:t>
            </a:r>
          </a:p>
          <a:p>
            <a:pPr marL="285750" indent="-285750">
              <a:buFont typeface="Arial"/>
              <a:buChar char="•"/>
            </a:pPr>
            <a:r>
              <a:rPr lang="en-GB" dirty="0"/>
              <a:t>Given that </a:t>
            </a:r>
            <a:r>
              <a:rPr lang="en-GB" dirty="0" err="1"/>
              <a:t>gTLDs</a:t>
            </a:r>
            <a:r>
              <a:rPr lang="en-GB" dirty="0"/>
              <a:t> are commercialised by registrars and contractually obliged by the UDRP, they have to use the providers listed for this. There are 5 and the most used is WIPO.</a:t>
            </a:r>
            <a:endParaRPr lang="es-ES" dirty="0"/>
          </a:p>
          <a:p>
            <a:r>
              <a:rPr lang="es-ES" dirty="0"/>
              <a:t> </a:t>
            </a:r>
          </a:p>
          <a:p>
            <a:endParaRPr lang="es-ES" dirty="0"/>
          </a:p>
        </p:txBody>
      </p:sp>
    </p:spTree>
    <p:extLst>
      <p:ext uri="{BB962C8B-B14F-4D97-AF65-F5344CB8AC3E}">
        <p14:creationId xmlns:p14="http://schemas.microsoft.com/office/powerpoint/2010/main" val="775754012"/>
      </p:ext>
    </p:extLst>
  </p:cSld>
  <p:clrMapOvr>
    <a:masterClrMapping/>
  </p:clrMapOvr>
  <p:transition spd="slow">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GB"/>
              <a:t>Possible implementation</a:t>
            </a:r>
          </a:p>
        </p:txBody>
      </p:sp>
      <p:sp>
        <p:nvSpPr>
          <p:cNvPr id="3" name="CuadroTexto 2"/>
          <p:cNvSpPr txBox="1"/>
          <p:nvPr/>
        </p:nvSpPr>
        <p:spPr>
          <a:xfrm>
            <a:off x="863600" y="2209800"/>
            <a:ext cx="7442200" cy="3139321"/>
          </a:xfrm>
          <a:prstGeom prst="rect">
            <a:avLst/>
          </a:prstGeom>
          <a:noFill/>
        </p:spPr>
        <p:txBody>
          <a:bodyPr wrap="square" rtlCol="0">
            <a:spAutoFit/>
          </a:bodyPr>
          <a:lstStyle/>
          <a:p>
            <a:pPr marL="285750" indent="-285750">
              <a:buFont typeface="Arial"/>
              <a:buChar char="•"/>
            </a:pPr>
            <a:r>
              <a:rPr lang="en-GB" dirty="0"/>
              <a:t>We need the commitment of local law schools, pro-bono organisations, internet users organisations, pro bono lawyers, bar associations, etc., to spread the model.</a:t>
            </a:r>
          </a:p>
          <a:p>
            <a:pPr marL="285750" indent="-285750">
              <a:buFont typeface="Arial"/>
              <a:buChar char="•"/>
            </a:pPr>
            <a:r>
              <a:rPr lang="en-GB" dirty="0"/>
              <a:t>We can show and train people interested in domain name holders defence.</a:t>
            </a:r>
          </a:p>
          <a:p>
            <a:pPr marL="285750" indent="-285750">
              <a:buFont typeface="Arial"/>
              <a:buChar char="•"/>
            </a:pPr>
            <a:r>
              <a:rPr lang="en-GB" dirty="0"/>
              <a:t>Concerning the dispute process, we think the information to the users about this legal help has to be included in the notification that the resolution provider have to send to the defendant.</a:t>
            </a:r>
          </a:p>
          <a:p>
            <a:pPr marL="285750" indent="-285750">
              <a:buFont typeface="Arial"/>
              <a:buChar char="•"/>
            </a:pPr>
            <a:r>
              <a:rPr lang="en-GB" dirty="0"/>
              <a:t>This information has to be published in a public site (e.g., ccTLD registry) and globally (ICANN website).</a:t>
            </a:r>
          </a:p>
          <a:p>
            <a:pPr marL="285750" indent="-285750">
              <a:buFont typeface="Arial"/>
              <a:buChar char="•"/>
            </a:pPr>
            <a:endParaRPr lang="en-GB" dirty="0"/>
          </a:p>
        </p:txBody>
      </p:sp>
    </p:spTree>
    <p:extLst>
      <p:ext uri="{BB962C8B-B14F-4D97-AF65-F5344CB8AC3E}">
        <p14:creationId xmlns:p14="http://schemas.microsoft.com/office/powerpoint/2010/main" val="813094873"/>
      </p:ext>
    </p:extLst>
  </p:cSld>
  <p:clrMapOvr>
    <a:masterClrMapping/>
  </p:clrMapOvr>
  <p:transition spd="slow">
    <p:randomBar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GB" dirty="0"/>
              <a:t>Contacts</a:t>
            </a:r>
          </a:p>
        </p:txBody>
      </p:sp>
      <p:sp>
        <p:nvSpPr>
          <p:cNvPr id="3" name="Rectángulo 2"/>
          <p:cNvSpPr/>
          <p:nvPr/>
        </p:nvSpPr>
        <p:spPr>
          <a:xfrm>
            <a:off x="749300" y="2136339"/>
            <a:ext cx="7620000" cy="2308324"/>
          </a:xfrm>
          <a:prstGeom prst="rect">
            <a:avLst/>
          </a:prstGeom>
        </p:spPr>
        <p:txBody>
          <a:bodyPr wrap="square">
            <a:spAutoFit/>
          </a:bodyPr>
          <a:lstStyle/>
          <a:p>
            <a:r>
              <a:rPr lang="en-GB" dirty="0"/>
              <a:t>Thanks for  your attention. </a:t>
            </a:r>
          </a:p>
          <a:p>
            <a:endParaRPr lang="en-GB" dirty="0"/>
          </a:p>
          <a:p>
            <a:endParaRPr lang="es-ES" dirty="0"/>
          </a:p>
          <a:p>
            <a:r>
              <a:rPr lang="es-ES" dirty="0"/>
              <a:t>Margarita Valdés C.					Humberto Carrasco B.</a:t>
            </a:r>
          </a:p>
          <a:p>
            <a:r>
              <a:rPr lang="es-ES" dirty="0"/>
              <a:t>L&amp;B Manager - NIC Chile				</a:t>
            </a:r>
            <a:r>
              <a:rPr lang="en-GB" dirty="0"/>
              <a:t> Law </a:t>
            </a:r>
            <a:r>
              <a:rPr lang="en-GB" dirty="0" err="1"/>
              <a:t>ssociate</a:t>
            </a:r>
            <a:r>
              <a:rPr lang="en-GB" dirty="0"/>
              <a:t> Professor </a:t>
            </a:r>
            <a:r>
              <a:rPr lang="es-ES" dirty="0"/>
              <a:t>- UCN Chile</a:t>
            </a:r>
          </a:p>
          <a:p>
            <a:r>
              <a:rPr lang="es-ES" dirty="0">
                <a:hlinkClick r:id="rId2"/>
              </a:rPr>
              <a:t>mvaldes@nic.cl</a:t>
            </a:r>
            <a:r>
              <a:rPr lang="es-ES" dirty="0"/>
              <a:t>						</a:t>
            </a:r>
            <a:r>
              <a:rPr lang="es-ES" dirty="0">
                <a:hlinkClick r:id="rId3"/>
              </a:rPr>
              <a:t>hcarrascob@ucn.cl</a:t>
            </a:r>
            <a:endParaRPr lang="es-ES" dirty="0"/>
          </a:p>
          <a:p>
            <a:endParaRPr lang="es-ES" dirty="0"/>
          </a:p>
        </p:txBody>
      </p:sp>
    </p:spTree>
    <p:extLst>
      <p:ext uri="{BB962C8B-B14F-4D97-AF65-F5344CB8AC3E}">
        <p14:creationId xmlns:p14="http://schemas.microsoft.com/office/powerpoint/2010/main" val="1313731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Levelling the playing field: We had a dream!</a:t>
            </a:r>
          </a:p>
        </p:txBody>
      </p:sp>
      <p:sp>
        <p:nvSpPr>
          <p:cNvPr id="6" name="TextBox 5"/>
          <p:cNvSpPr txBox="1"/>
          <p:nvPr/>
        </p:nvSpPr>
        <p:spPr>
          <a:xfrm>
            <a:off x="981979" y="1868930"/>
            <a:ext cx="7323821" cy="4247317"/>
          </a:xfrm>
          <a:prstGeom prst="rect">
            <a:avLst/>
          </a:prstGeom>
          <a:noFill/>
        </p:spPr>
        <p:txBody>
          <a:bodyPr wrap="square" rtlCol="0">
            <a:spAutoFit/>
          </a:bodyPr>
          <a:lstStyle/>
          <a:p>
            <a:pPr algn="just"/>
            <a:r>
              <a:rPr lang="en-US" b="1" dirty="0"/>
              <a:t>Description:</a:t>
            </a:r>
          </a:p>
          <a:p>
            <a:pPr algn="just"/>
            <a:endParaRPr lang="en-US" b="1" dirty="0"/>
          </a:p>
          <a:p>
            <a:pPr marL="285750" indent="-285750" algn="just">
              <a:buFont typeface="Arial" panose="020B0604020202020204" pitchFamily="34" charset="0"/>
              <a:buChar char="•"/>
            </a:pPr>
            <a:r>
              <a:rPr lang="en-US" dirty="0"/>
              <a:t>The local dispute resolution policy under .CL is an online system based on Chilean arbitration rules. This project links Law Schools and users that are part in a controversy about domain names, and it helps people to defend their rights and interests in the arbitration process for free. Also, it permits that professors and students could learn how to litigate in this online arbitration platform.</a:t>
            </a:r>
          </a:p>
          <a:p>
            <a:pPr algn="just"/>
            <a:endParaRPr lang="en-US" b="1" dirty="0"/>
          </a:p>
          <a:p>
            <a:pPr algn="just"/>
            <a:r>
              <a:rPr lang="en-US" b="1" dirty="0"/>
              <a:t>Why this project?</a:t>
            </a:r>
          </a:p>
          <a:p>
            <a:pPr marL="285750" indent="-285750" algn="just">
              <a:buFont typeface="Arial" panose="020B0604020202020204" pitchFamily="34" charset="0"/>
              <a:buChar char="•"/>
            </a:pPr>
            <a:endParaRPr lang="en-US" dirty="0"/>
          </a:p>
          <a:p>
            <a:pPr marL="285750" indent="-285750" algn="just">
              <a:buFont typeface="Arial" panose="020B0604020202020204" pitchFamily="34" charset="0"/>
              <a:buChar char="•"/>
            </a:pPr>
            <a:r>
              <a:rPr lang="en-US" dirty="0"/>
              <a:t>There was a ‘pain’ in the end-user community because when they faced a dispute about domain names against a trademark law firm or a big company, they could not afford a lawyer that could defend their rights and interests.</a:t>
            </a:r>
            <a:endParaRPr lang="en-US" dirty="0">
              <a:solidFill>
                <a:schemeClr val="bg1">
                  <a:lumMod val="65000"/>
                </a:schemeClr>
              </a:solidFill>
              <a:latin typeface="Calibri Light" panose="020F0302020204030204" pitchFamily="34" charset="0"/>
              <a:ea typeface="Roboto Light" panose="02000000000000000000" pitchFamily="2" charset="0"/>
            </a:endParaRPr>
          </a:p>
        </p:txBody>
      </p:sp>
    </p:spTree>
    <p:extLst>
      <p:ext uri="{BB962C8B-B14F-4D97-AF65-F5344CB8AC3E}">
        <p14:creationId xmlns:p14="http://schemas.microsoft.com/office/powerpoint/2010/main" val="3432800680"/>
      </p:ext>
    </p:extLst>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GB" dirty="0"/>
              <a:t>How does it works?</a:t>
            </a:r>
          </a:p>
        </p:txBody>
      </p:sp>
      <p:sp>
        <p:nvSpPr>
          <p:cNvPr id="3" name="CuadroTexto 2"/>
          <p:cNvSpPr txBox="1"/>
          <p:nvPr/>
        </p:nvSpPr>
        <p:spPr>
          <a:xfrm>
            <a:off x="1014186" y="1591056"/>
            <a:ext cx="7404100" cy="5078313"/>
          </a:xfrm>
          <a:prstGeom prst="rect">
            <a:avLst/>
          </a:prstGeom>
          <a:noFill/>
        </p:spPr>
        <p:txBody>
          <a:bodyPr wrap="square" rtlCol="0">
            <a:spAutoFit/>
          </a:bodyPr>
          <a:lstStyle/>
          <a:p>
            <a:r>
              <a:rPr lang="en-GB" b="1" dirty="0"/>
              <a:t>Implementation: </a:t>
            </a:r>
          </a:p>
          <a:p>
            <a:endParaRPr lang="en-GB" dirty="0"/>
          </a:p>
          <a:p>
            <a:pPr marL="285750" indent="-285750" algn="just">
              <a:buFont typeface="Arial" panose="020B0604020202020204" pitchFamily="34" charset="0"/>
              <a:buChar char="•"/>
            </a:pPr>
            <a:r>
              <a:rPr lang="en-GB" dirty="0"/>
              <a:t>The undergraduate law schools include a practice course in legal clinics where students work as ‘attorneys' in disputes, in ordinary matters, such as contracts, labour complains, etc.</a:t>
            </a:r>
          </a:p>
          <a:p>
            <a:pPr algn="just"/>
            <a:endParaRPr lang="en-GB" dirty="0"/>
          </a:p>
          <a:p>
            <a:pPr marL="285750" indent="-285750" algn="just">
              <a:buFont typeface="Arial" panose="020B0604020202020204" pitchFamily="34" charset="0"/>
              <a:buChar char="•"/>
            </a:pPr>
            <a:r>
              <a:rPr lang="en-GB" dirty="0"/>
              <a:t>NIC Chile contacted Law Schools and professors that are involved in this legal clinics, and they were invited to participate defending end-users via this system of litigation. (Currently, there are 3 Law Schools).</a:t>
            </a:r>
          </a:p>
          <a:p>
            <a:pPr algn="just"/>
            <a:endParaRPr lang="en-GB" dirty="0"/>
          </a:p>
          <a:p>
            <a:pPr marL="285750" indent="-285750" algn="just">
              <a:buFont typeface="Arial" panose="020B0604020202020204" pitchFamily="34" charset="0"/>
              <a:buChar char="•"/>
            </a:pPr>
            <a:r>
              <a:rPr lang="en-GB" dirty="0"/>
              <a:t>The arbitration system is based on a Local Dispute Resolution Policy (LDRP), 100% ONLINE. Thus, it permits to serve end users from the whole country.</a:t>
            </a:r>
          </a:p>
          <a:p>
            <a:pPr algn="just"/>
            <a:endParaRPr lang="en-GB" dirty="0"/>
          </a:p>
          <a:p>
            <a:pPr marL="285750" indent="-285750" algn="just">
              <a:buFont typeface="Arial" panose="020B0604020202020204" pitchFamily="34" charset="0"/>
              <a:buChar char="•"/>
            </a:pPr>
            <a:r>
              <a:rPr lang="en-GB" dirty="0"/>
              <a:t>Basically, when a revocation complaint is filed, CRC (NIC Chile) notifies to the registrants (final users) the existence of this claim. Also, it informs that there is a service of free legal assistance. They decide if they will use it and which law school will serve them.</a:t>
            </a:r>
          </a:p>
        </p:txBody>
      </p:sp>
    </p:spTree>
    <p:extLst>
      <p:ext uri="{BB962C8B-B14F-4D97-AF65-F5344CB8AC3E}">
        <p14:creationId xmlns:p14="http://schemas.microsoft.com/office/powerpoint/2010/main" val="16940870"/>
      </p:ext>
    </p:extLst>
  </p:cSld>
  <p:clrMapOvr>
    <a:masterClrMapping/>
  </p:clrMapOvr>
  <p:transition spd="slow">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338328"/>
            <a:ext cx="8229600" cy="918972"/>
          </a:xfrm>
        </p:spPr>
        <p:txBody>
          <a:bodyPr/>
          <a:lstStyle/>
          <a:p>
            <a:r>
              <a:rPr lang="en-GB" dirty="0"/>
              <a:t>Communication example </a:t>
            </a:r>
          </a:p>
        </p:txBody>
      </p:sp>
      <p:graphicFrame>
        <p:nvGraphicFramePr>
          <p:cNvPr id="7" name="Tabla 6">
            <a:extLst>
              <a:ext uri="{FF2B5EF4-FFF2-40B4-BE49-F238E27FC236}">
                <a16:creationId xmlns:a16="http://schemas.microsoft.com/office/drawing/2014/main" id="{BB575AF8-A52C-4B4E-B678-88337C31C9BA}"/>
              </a:ext>
            </a:extLst>
          </p:cNvPr>
          <p:cNvGraphicFramePr>
            <a:graphicFrameLocks noGrp="1"/>
          </p:cNvGraphicFramePr>
          <p:nvPr>
            <p:extLst>
              <p:ext uri="{D42A27DB-BD31-4B8C-83A1-F6EECF244321}">
                <p14:modId xmlns:p14="http://schemas.microsoft.com/office/powerpoint/2010/main" val="1318047807"/>
              </p:ext>
            </p:extLst>
          </p:nvPr>
        </p:nvGraphicFramePr>
        <p:xfrm>
          <a:off x="299357" y="2471056"/>
          <a:ext cx="8545286" cy="4298987"/>
        </p:xfrm>
        <a:graphic>
          <a:graphicData uri="http://schemas.openxmlformats.org/drawingml/2006/table">
            <a:tbl>
              <a:tblPr firstRow="1" bandRow="1">
                <a:tableStyleId>{5940675A-B579-460E-94D1-54222C63F5DA}</a:tableStyleId>
              </a:tblPr>
              <a:tblGrid>
                <a:gridCol w="4272643">
                  <a:extLst>
                    <a:ext uri="{9D8B030D-6E8A-4147-A177-3AD203B41FA5}">
                      <a16:colId xmlns:a16="http://schemas.microsoft.com/office/drawing/2014/main" val="2532426276"/>
                    </a:ext>
                  </a:extLst>
                </a:gridCol>
                <a:gridCol w="4272643">
                  <a:extLst>
                    <a:ext uri="{9D8B030D-6E8A-4147-A177-3AD203B41FA5}">
                      <a16:colId xmlns:a16="http://schemas.microsoft.com/office/drawing/2014/main" val="1353478761"/>
                    </a:ext>
                  </a:extLst>
                </a:gridCol>
              </a:tblGrid>
              <a:tr h="4298987">
                <a:tc>
                  <a:txBody>
                    <a:bodyPr/>
                    <a:lstStyle/>
                    <a:p>
                      <a:r>
                        <a:rPr lang="es-ES" sz="900" kern="1200" dirty="0">
                          <a:solidFill>
                            <a:schemeClr val="tx1"/>
                          </a:solidFill>
                          <a:effectLst/>
                          <a:latin typeface="+mn-lt"/>
                          <a:ea typeface="+mn-ea"/>
                          <a:cs typeface="+mn-cs"/>
                        </a:rPr>
                        <a:t>Estimado(a) </a:t>
                      </a:r>
                      <a:r>
                        <a:rPr lang="es-ES" sz="900" kern="1200" dirty="0" err="1">
                          <a:solidFill>
                            <a:schemeClr val="tx1"/>
                          </a:solidFill>
                          <a:effectLst/>
                          <a:latin typeface="+mn-lt"/>
                          <a:ea typeface="+mn-ea"/>
                          <a:cs typeface="+mn-cs"/>
                        </a:rPr>
                        <a:t>Joaquin</a:t>
                      </a:r>
                      <a:r>
                        <a:rPr lang="es-ES" sz="900" kern="1200" dirty="0">
                          <a:solidFill>
                            <a:schemeClr val="tx1"/>
                          </a:solidFill>
                          <a:effectLst/>
                          <a:latin typeface="+mn-lt"/>
                          <a:ea typeface="+mn-ea"/>
                          <a:cs typeface="+mn-cs"/>
                        </a:rPr>
                        <a:t> Cisternas:</a:t>
                      </a:r>
                      <a:endParaRPr lang="es-CL" sz="900" kern="1200" dirty="0">
                        <a:solidFill>
                          <a:schemeClr val="tx1"/>
                        </a:solidFill>
                        <a:effectLst/>
                        <a:latin typeface="+mn-lt"/>
                        <a:ea typeface="+mn-ea"/>
                        <a:cs typeface="+mn-cs"/>
                      </a:endParaRPr>
                    </a:p>
                    <a:p>
                      <a:r>
                        <a:rPr lang="es-ES" sz="900" kern="1200" dirty="0">
                          <a:solidFill>
                            <a:schemeClr val="tx1"/>
                          </a:solidFill>
                          <a:effectLst/>
                          <a:latin typeface="+mn-lt"/>
                          <a:ea typeface="+mn-ea"/>
                          <a:cs typeface="+mn-cs"/>
                        </a:rPr>
                        <a:t> </a:t>
                      </a:r>
                      <a:endParaRPr lang="es-CL" sz="900" kern="1200" dirty="0">
                        <a:solidFill>
                          <a:schemeClr val="tx1"/>
                        </a:solidFill>
                        <a:effectLst/>
                        <a:latin typeface="+mn-lt"/>
                        <a:ea typeface="+mn-ea"/>
                        <a:cs typeface="+mn-cs"/>
                      </a:endParaRPr>
                    </a:p>
                    <a:p>
                      <a:r>
                        <a:rPr lang="es-ES" sz="900" kern="1200" dirty="0">
                          <a:solidFill>
                            <a:schemeClr val="tx1"/>
                          </a:solidFill>
                          <a:effectLst/>
                          <a:latin typeface="+mn-lt"/>
                          <a:ea typeface="+mn-ea"/>
                          <a:cs typeface="+mn-cs"/>
                        </a:rPr>
                        <a:t>Como es de su conocimiento, existe una solicitud de revocación para el DOMINIO: </a:t>
                      </a:r>
                      <a:r>
                        <a:rPr lang="es-ES" sz="900" kern="1200" dirty="0" err="1">
                          <a:solidFill>
                            <a:schemeClr val="tx1"/>
                          </a:solidFill>
                          <a:effectLst/>
                          <a:latin typeface="+mn-lt"/>
                          <a:ea typeface="+mn-ea"/>
                          <a:cs typeface="+mn-cs"/>
                        </a:rPr>
                        <a:t>playero.cl</a:t>
                      </a:r>
                      <a:r>
                        <a:rPr lang="es-ES" sz="900" kern="1200" dirty="0">
                          <a:solidFill>
                            <a:schemeClr val="tx1"/>
                          </a:solidFill>
                          <a:effectLst/>
                          <a:latin typeface="+mn-lt"/>
                          <a:ea typeface="+mn-ea"/>
                          <a:cs typeface="+mn-cs"/>
                        </a:rPr>
                        <a:t> presentada por: Braulio Canseco.</a:t>
                      </a:r>
                      <a:endParaRPr lang="es-CL" sz="900" kern="1200" dirty="0">
                        <a:solidFill>
                          <a:schemeClr val="tx1"/>
                        </a:solidFill>
                        <a:effectLst/>
                        <a:latin typeface="+mn-lt"/>
                        <a:ea typeface="+mn-ea"/>
                        <a:cs typeface="+mn-cs"/>
                      </a:endParaRPr>
                    </a:p>
                    <a:p>
                      <a:r>
                        <a:rPr lang="es-CL" sz="900" kern="1200" dirty="0">
                          <a:solidFill>
                            <a:schemeClr val="tx1"/>
                          </a:solidFill>
                          <a:effectLst/>
                          <a:latin typeface="+mn-lt"/>
                          <a:ea typeface="+mn-ea"/>
                          <a:cs typeface="+mn-cs"/>
                        </a:rPr>
                        <a:t> </a:t>
                      </a:r>
                    </a:p>
                    <a:p>
                      <a:r>
                        <a:rPr lang="es-ES" sz="900" kern="1200" dirty="0">
                          <a:solidFill>
                            <a:schemeClr val="tx1"/>
                          </a:solidFill>
                          <a:effectLst/>
                          <a:latin typeface="+mn-lt"/>
                          <a:ea typeface="+mn-ea"/>
                          <a:cs typeface="+mn-cs"/>
                        </a:rPr>
                        <a:t>Si usted no dispone de asesoría, ponemos en su conocimiento que algunas </a:t>
                      </a:r>
                      <a:r>
                        <a:rPr lang="es-CL" sz="900" kern="1200" dirty="0">
                          <a:solidFill>
                            <a:schemeClr val="tx1"/>
                          </a:solidFill>
                          <a:effectLst/>
                          <a:latin typeface="+mn-lt"/>
                          <a:ea typeface="+mn-ea"/>
                          <a:cs typeface="+mn-cs"/>
                        </a:rPr>
                        <a:t>Facultades </a:t>
                      </a:r>
                      <a:r>
                        <a:rPr lang="es-ES" sz="900" kern="1200" dirty="0">
                          <a:solidFill>
                            <a:schemeClr val="tx1"/>
                          </a:solidFill>
                          <a:effectLst/>
                          <a:latin typeface="+mn-lt"/>
                          <a:ea typeface="+mn-ea"/>
                          <a:cs typeface="+mn-cs"/>
                        </a:rPr>
                        <a:t>de Derecho ofrecen servicios de orientación y asistencia jurídica  gratuita, de acuerdo con las condiciones que ellas establecen.</a:t>
                      </a:r>
                      <a:endParaRPr lang="es-CL" sz="900" kern="1200" dirty="0">
                        <a:solidFill>
                          <a:schemeClr val="tx1"/>
                        </a:solidFill>
                        <a:effectLst/>
                        <a:latin typeface="+mn-lt"/>
                        <a:ea typeface="+mn-ea"/>
                        <a:cs typeface="+mn-cs"/>
                      </a:endParaRPr>
                    </a:p>
                    <a:p>
                      <a:r>
                        <a:rPr lang="es-ES" sz="900" kern="1200" dirty="0">
                          <a:solidFill>
                            <a:schemeClr val="tx1"/>
                          </a:solidFill>
                          <a:effectLst/>
                          <a:latin typeface="+mn-lt"/>
                          <a:ea typeface="+mn-ea"/>
                          <a:cs typeface="+mn-cs"/>
                        </a:rPr>
                        <a:t>En caso de estar interesado en postular, puede ponerse en contacto con cualquiera </a:t>
                      </a:r>
                      <a:endParaRPr lang="es-CL" sz="900" kern="1200" dirty="0">
                        <a:solidFill>
                          <a:schemeClr val="tx1"/>
                        </a:solidFill>
                        <a:effectLst/>
                        <a:latin typeface="+mn-lt"/>
                        <a:ea typeface="+mn-ea"/>
                        <a:cs typeface="+mn-cs"/>
                      </a:endParaRPr>
                    </a:p>
                    <a:p>
                      <a:r>
                        <a:rPr lang="es-ES" sz="900" kern="1200" dirty="0">
                          <a:solidFill>
                            <a:schemeClr val="tx1"/>
                          </a:solidFill>
                          <a:effectLst/>
                          <a:latin typeface="+mn-lt"/>
                          <a:ea typeface="+mn-ea"/>
                          <a:cs typeface="+mn-cs"/>
                        </a:rPr>
                        <a:t>de las siguientes instituciones, a su libre elección:</a:t>
                      </a:r>
                      <a:endParaRPr lang="es-CL" sz="900" kern="1200" dirty="0">
                        <a:solidFill>
                          <a:schemeClr val="tx1"/>
                        </a:solidFill>
                        <a:effectLst/>
                        <a:latin typeface="+mn-lt"/>
                        <a:ea typeface="+mn-ea"/>
                        <a:cs typeface="+mn-cs"/>
                      </a:endParaRPr>
                    </a:p>
                    <a:p>
                      <a:r>
                        <a:rPr lang="es-CL" sz="900" kern="1200" dirty="0">
                          <a:solidFill>
                            <a:schemeClr val="tx1"/>
                          </a:solidFill>
                          <a:effectLst/>
                          <a:latin typeface="+mn-lt"/>
                          <a:ea typeface="+mn-ea"/>
                          <a:cs typeface="+mn-cs"/>
                        </a:rPr>
                        <a:t> </a:t>
                      </a:r>
                    </a:p>
                    <a:p>
                      <a:r>
                        <a:rPr lang="es-ES" sz="900" kern="1200" dirty="0">
                          <a:solidFill>
                            <a:schemeClr val="tx1"/>
                          </a:solidFill>
                          <a:effectLst/>
                          <a:latin typeface="+mn-lt"/>
                          <a:ea typeface="+mn-ea"/>
                          <a:cs typeface="+mn-cs"/>
                        </a:rPr>
                        <a:t>- Clínica Jurídica Pyme, Facultad de Derecho, Universidad </a:t>
                      </a:r>
                      <a:r>
                        <a:rPr lang="es-ES" sz="900" kern="1200" dirty="0" err="1">
                          <a:solidFill>
                            <a:schemeClr val="tx1"/>
                          </a:solidFill>
                          <a:effectLst/>
                          <a:latin typeface="+mn-lt"/>
                          <a:ea typeface="+mn-ea"/>
                          <a:cs typeface="+mn-cs"/>
                        </a:rPr>
                        <a:t>Finis</a:t>
                      </a:r>
                      <a:r>
                        <a:rPr lang="es-ES" sz="900" kern="1200" dirty="0">
                          <a:solidFill>
                            <a:schemeClr val="tx1"/>
                          </a:solidFill>
                          <a:effectLst/>
                          <a:latin typeface="+mn-lt"/>
                          <a:ea typeface="+mn-ea"/>
                          <a:cs typeface="+mn-cs"/>
                        </a:rPr>
                        <a:t> </a:t>
                      </a:r>
                      <a:r>
                        <a:rPr lang="es-ES" sz="900" kern="1200" dirty="0" err="1">
                          <a:solidFill>
                            <a:schemeClr val="tx1"/>
                          </a:solidFill>
                          <a:effectLst/>
                          <a:latin typeface="+mn-lt"/>
                          <a:ea typeface="+mn-ea"/>
                          <a:cs typeface="+mn-cs"/>
                        </a:rPr>
                        <a:t>Terrae</a:t>
                      </a:r>
                      <a:r>
                        <a:rPr lang="es-ES" sz="900" kern="1200" dirty="0">
                          <a:solidFill>
                            <a:schemeClr val="tx1"/>
                          </a:solidFill>
                          <a:effectLst/>
                          <a:latin typeface="+mn-lt"/>
                          <a:ea typeface="+mn-ea"/>
                          <a:cs typeface="+mn-cs"/>
                        </a:rPr>
                        <a:t>.</a:t>
                      </a:r>
                      <a:endParaRPr lang="es-CL" sz="900" kern="1200" dirty="0">
                        <a:solidFill>
                          <a:schemeClr val="tx1"/>
                        </a:solidFill>
                        <a:effectLst/>
                        <a:latin typeface="+mn-lt"/>
                        <a:ea typeface="+mn-ea"/>
                        <a:cs typeface="+mn-cs"/>
                      </a:endParaRPr>
                    </a:p>
                    <a:p>
                      <a:r>
                        <a:rPr lang="es-ES" sz="900" kern="1200" dirty="0">
                          <a:solidFill>
                            <a:schemeClr val="tx1"/>
                          </a:solidFill>
                          <a:effectLst/>
                          <a:latin typeface="+mn-lt"/>
                          <a:ea typeface="+mn-ea"/>
                          <a:cs typeface="+mn-cs"/>
                        </a:rPr>
                        <a:t>  Contacto: </a:t>
                      </a:r>
                      <a:r>
                        <a:rPr lang="es-ES" sz="900" u="sng" kern="1200" dirty="0">
                          <a:solidFill>
                            <a:schemeClr val="tx1"/>
                          </a:solidFill>
                          <a:effectLst/>
                          <a:latin typeface="+mn-lt"/>
                          <a:ea typeface="+mn-ea"/>
                          <a:cs typeface="+mn-cs"/>
                          <a:hlinkClick r:id="rId2"/>
                        </a:rPr>
                        <a:t>acarvajal@uft.cl</a:t>
                      </a:r>
                      <a:endParaRPr lang="es-CL" sz="900" kern="1200" dirty="0">
                        <a:solidFill>
                          <a:schemeClr val="tx1"/>
                        </a:solidFill>
                        <a:effectLst/>
                        <a:latin typeface="+mn-lt"/>
                        <a:ea typeface="+mn-ea"/>
                        <a:cs typeface="+mn-cs"/>
                      </a:endParaRPr>
                    </a:p>
                    <a:p>
                      <a:r>
                        <a:rPr lang="es-ES" sz="900" kern="1200" dirty="0">
                          <a:solidFill>
                            <a:schemeClr val="tx1"/>
                          </a:solidFill>
                          <a:effectLst/>
                          <a:latin typeface="+mn-lt"/>
                          <a:ea typeface="+mn-ea"/>
                          <a:cs typeface="+mn-cs"/>
                        </a:rPr>
                        <a:t>- Clínica Jurídica Magíster en Derecho, Universidad Católica del Norte.</a:t>
                      </a:r>
                      <a:endParaRPr lang="es-CL" sz="900" kern="1200" dirty="0">
                        <a:solidFill>
                          <a:schemeClr val="tx1"/>
                        </a:solidFill>
                        <a:effectLst/>
                        <a:latin typeface="+mn-lt"/>
                        <a:ea typeface="+mn-ea"/>
                        <a:cs typeface="+mn-cs"/>
                      </a:endParaRPr>
                    </a:p>
                    <a:p>
                      <a:r>
                        <a:rPr lang="es-ES" sz="900" kern="1200" dirty="0">
                          <a:solidFill>
                            <a:schemeClr val="tx1"/>
                          </a:solidFill>
                          <a:effectLst/>
                          <a:latin typeface="+mn-lt"/>
                          <a:ea typeface="+mn-ea"/>
                          <a:cs typeface="+mn-cs"/>
                        </a:rPr>
                        <a:t>  Contacto: </a:t>
                      </a:r>
                      <a:r>
                        <a:rPr lang="es-ES" sz="900" u="sng" kern="1200" dirty="0">
                          <a:solidFill>
                            <a:schemeClr val="tx1"/>
                          </a:solidFill>
                          <a:effectLst/>
                          <a:latin typeface="+mn-lt"/>
                          <a:ea typeface="+mn-ea"/>
                          <a:cs typeface="+mn-cs"/>
                          <a:hlinkClick r:id="rId3"/>
                        </a:rPr>
                        <a:t>defensasdominio@ucn.cl</a:t>
                      </a:r>
                      <a:endParaRPr lang="es-CL" sz="900" kern="1200" dirty="0">
                        <a:solidFill>
                          <a:schemeClr val="tx1"/>
                        </a:solidFill>
                        <a:effectLst/>
                        <a:latin typeface="+mn-lt"/>
                        <a:ea typeface="+mn-ea"/>
                        <a:cs typeface="+mn-cs"/>
                      </a:endParaRPr>
                    </a:p>
                    <a:p>
                      <a:r>
                        <a:rPr lang="es-ES" sz="900" kern="1200" dirty="0">
                          <a:solidFill>
                            <a:schemeClr val="tx1"/>
                          </a:solidFill>
                          <a:effectLst/>
                          <a:latin typeface="+mn-lt"/>
                          <a:ea typeface="+mn-ea"/>
                          <a:cs typeface="+mn-cs"/>
                        </a:rPr>
                        <a:t>- Clínica Jurídica, Facultad de Derecho, Universidad Católica de la Santísima Concepción.</a:t>
                      </a:r>
                      <a:endParaRPr lang="es-CL" sz="900" kern="1200" dirty="0">
                        <a:solidFill>
                          <a:schemeClr val="tx1"/>
                        </a:solidFill>
                        <a:effectLst/>
                        <a:latin typeface="+mn-lt"/>
                        <a:ea typeface="+mn-ea"/>
                        <a:cs typeface="+mn-cs"/>
                      </a:endParaRPr>
                    </a:p>
                    <a:p>
                      <a:r>
                        <a:rPr lang="es-ES" sz="900" kern="1200" dirty="0">
                          <a:solidFill>
                            <a:schemeClr val="tx1"/>
                          </a:solidFill>
                          <a:effectLst/>
                          <a:latin typeface="+mn-lt"/>
                          <a:ea typeface="+mn-ea"/>
                          <a:cs typeface="+mn-cs"/>
                        </a:rPr>
                        <a:t>  Contacto: </a:t>
                      </a:r>
                      <a:r>
                        <a:rPr lang="es-ES" sz="900" u="sng" kern="1200" dirty="0">
                          <a:solidFill>
                            <a:schemeClr val="tx1"/>
                          </a:solidFill>
                          <a:effectLst/>
                          <a:latin typeface="+mn-lt"/>
                          <a:ea typeface="+mn-ea"/>
                          <a:cs typeface="+mn-cs"/>
                          <a:hlinkClick r:id="rId4"/>
                        </a:rPr>
                        <a:t>clinicasjuridicas@ucsc.cl</a:t>
                      </a:r>
                      <a:endParaRPr lang="es-CL" sz="900" kern="1200" dirty="0">
                        <a:solidFill>
                          <a:schemeClr val="tx1"/>
                        </a:solidFill>
                        <a:effectLst/>
                        <a:latin typeface="+mn-lt"/>
                        <a:ea typeface="+mn-ea"/>
                        <a:cs typeface="+mn-cs"/>
                      </a:endParaRPr>
                    </a:p>
                    <a:p>
                      <a:r>
                        <a:rPr lang="es-CL" sz="900" kern="1200" dirty="0">
                          <a:solidFill>
                            <a:schemeClr val="tx1"/>
                          </a:solidFill>
                          <a:effectLst/>
                          <a:latin typeface="+mn-lt"/>
                          <a:ea typeface="+mn-ea"/>
                          <a:cs typeface="+mn-cs"/>
                        </a:rPr>
                        <a:t> </a:t>
                      </a:r>
                    </a:p>
                    <a:p>
                      <a:r>
                        <a:rPr lang="es-ES" sz="900" kern="1200" dirty="0">
                          <a:solidFill>
                            <a:schemeClr val="tx1"/>
                          </a:solidFill>
                          <a:effectLst/>
                          <a:latin typeface="+mn-lt"/>
                          <a:ea typeface="+mn-ea"/>
                          <a:cs typeface="+mn-cs"/>
                        </a:rPr>
                        <a:t>Se deja constancia que NIC Chile facilita esta orientación con el único fin de </a:t>
                      </a:r>
                      <a:endParaRPr lang="es-CL" sz="900" kern="1200" dirty="0">
                        <a:solidFill>
                          <a:schemeClr val="tx1"/>
                        </a:solidFill>
                        <a:effectLst/>
                        <a:latin typeface="+mn-lt"/>
                        <a:ea typeface="+mn-ea"/>
                        <a:cs typeface="+mn-cs"/>
                      </a:endParaRPr>
                    </a:p>
                    <a:p>
                      <a:r>
                        <a:rPr lang="es-ES" sz="900" kern="1200" dirty="0">
                          <a:solidFill>
                            <a:schemeClr val="tx1"/>
                          </a:solidFill>
                          <a:effectLst/>
                          <a:latin typeface="+mn-lt"/>
                          <a:ea typeface="+mn-ea"/>
                          <a:cs typeface="+mn-cs"/>
                        </a:rPr>
                        <a:t>informar a los interesados de la disponibilidad de estos servicios. NIC Chile no tendrá injerencia ni responsabilidad en la calidad del servicio prestado, ni en los resultados del procedimiento o en los criterios de evaluación con que cada institución decida si apoya finalmente a un interesado.</a:t>
                      </a:r>
                      <a:endParaRPr lang="es-CL" sz="900" kern="1200" dirty="0">
                        <a:solidFill>
                          <a:schemeClr val="tx1"/>
                        </a:solidFill>
                        <a:effectLst/>
                        <a:latin typeface="+mn-lt"/>
                        <a:ea typeface="+mn-ea"/>
                        <a:cs typeface="+mn-cs"/>
                      </a:endParaRPr>
                    </a:p>
                    <a:p>
                      <a:r>
                        <a:rPr lang="es-CL" sz="900" kern="1200" dirty="0">
                          <a:solidFill>
                            <a:schemeClr val="tx1"/>
                          </a:solidFill>
                          <a:effectLst/>
                          <a:latin typeface="+mn-lt"/>
                          <a:ea typeface="+mn-ea"/>
                          <a:cs typeface="+mn-cs"/>
                        </a:rPr>
                        <a:t> </a:t>
                      </a:r>
                    </a:p>
                    <a:p>
                      <a:r>
                        <a:rPr lang="es-ES" sz="900" kern="1200" dirty="0">
                          <a:solidFill>
                            <a:schemeClr val="tx1"/>
                          </a:solidFill>
                          <a:effectLst/>
                          <a:latin typeface="+mn-lt"/>
                          <a:ea typeface="+mn-ea"/>
                          <a:cs typeface="+mn-cs"/>
                        </a:rPr>
                        <a:t>Atentamente,</a:t>
                      </a:r>
                      <a:endParaRPr lang="es-CL" sz="900" kern="1200" dirty="0">
                        <a:solidFill>
                          <a:schemeClr val="tx1"/>
                        </a:solidFill>
                        <a:effectLst/>
                        <a:latin typeface="+mn-lt"/>
                        <a:ea typeface="+mn-ea"/>
                        <a:cs typeface="+mn-cs"/>
                      </a:endParaRPr>
                    </a:p>
                    <a:p>
                      <a:r>
                        <a:rPr lang="es-ES" sz="900" kern="1200" dirty="0">
                          <a:solidFill>
                            <a:schemeClr val="tx1"/>
                          </a:solidFill>
                          <a:effectLst/>
                          <a:latin typeface="+mn-lt"/>
                          <a:ea typeface="+mn-ea"/>
                          <a:cs typeface="+mn-cs"/>
                        </a:rPr>
                        <a:t>Centro de Resolución de Controversias</a:t>
                      </a:r>
                      <a:endParaRPr lang="es-CL" sz="900" kern="1200" dirty="0">
                        <a:solidFill>
                          <a:schemeClr val="tx1"/>
                        </a:solidFill>
                        <a:effectLst/>
                        <a:latin typeface="+mn-lt"/>
                        <a:ea typeface="+mn-ea"/>
                        <a:cs typeface="+mn-cs"/>
                      </a:endParaRPr>
                    </a:p>
                    <a:p>
                      <a:r>
                        <a:rPr lang="es-ES" sz="900" kern="1200" dirty="0">
                          <a:solidFill>
                            <a:schemeClr val="tx1"/>
                          </a:solidFill>
                          <a:effectLst/>
                          <a:latin typeface="+mn-lt"/>
                          <a:ea typeface="+mn-ea"/>
                          <a:cs typeface="+mn-cs"/>
                        </a:rPr>
                        <a:t>NIC Chile</a:t>
                      </a:r>
                      <a:endParaRPr lang="es-CL" sz="900" kern="1200" dirty="0">
                        <a:solidFill>
                          <a:schemeClr val="tx1"/>
                        </a:solidFill>
                        <a:effectLst/>
                        <a:latin typeface="+mn-lt"/>
                        <a:ea typeface="+mn-ea"/>
                        <a:cs typeface="+mn-cs"/>
                      </a:endParaRPr>
                    </a:p>
                    <a:p>
                      <a:endParaRPr lang="es-CL" dirty="0"/>
                    </a:p>
                  </a:txBody>
                  <a:tcPr/>
                </a:tc>
                <a:tc>
                  <a:txBody>
                    <a:bodyPr/>
                    <a:lstStyle/>
                    <a:p>
                      <a:r>
                        <a:rPr lang="en-US" sz="900" kern="1200" dirty="0">
                          <a:solidFill>
                            <a:schemeClr val="tx1"/>
                          </a:solidFill>
                          <a:effectLst/>
                          <a:latin typeface="+mn-lt"/>
                          <a:ea typeface="+mn-ea"/>
                          <a:cs typeface="+mn-cs"/>
                        </a:rPr>
                        <a:t>Dear Joaquin </a:t>
                      </a:r>
                      <a:r>
                        <a:rPr lang="en-US" sz="900" kern="1200" dirty="0" err="1">
                          <a:solidFill>
                            <a:schemeClr val="tx1"/>
                          </a:solidFill>
                          <a:effectLst/>
                          <a:latin typeface="+mn-lt"/>
                          <a:ea typeface="+mn-ea"/>
                          <a:cs typeface="+mn-cs"/>
                        </a:rPr>
                        <a:t>Cisternas</a:t>
                      </a:r>
                      <a:r>
                        <a:rPr lang="en-US" sz="900" kern="1200" dirty="0">
                          <a:solidFill>
                            <a:schemeClr val="tx1"/>
                          </a:solidFill>
                          <a:effectLst/>
                          <a:latin typeface="+mn-lt"/>
                          <a:ea typeface="+mn-ea"/>
                          <a:cs typeface="+mn-cs"/>
                        </a:rPr>
                        <a:t>:</a:t>
                      </a:r>
                      <a:endParaRPr lang="es-CL" sz="900" kern="1200" dirty="0">
                        <a:solidFill>
                          <a:schemeClr val="tx1"/>
                        </a:solidFill>
                        <a:effectLst/>
                        <a:latin typeface="+mn-lt"/>
                        <a:ea typeface="+mn-ea"/>
                        <a:cs typeface="+mn-cs"/>
                      </a:endParaRPr>
                    </a:p>
                    <a:p>
                      <a:r>
                        <a:rPr lang="en-US" sz="900" kern="1200" dirty="0">
                          <a:solidFill>
                            <a:schemeClr val="tx1"/>
                          </a:solidFill>
                          <a:effectLst/>
                          <a:latin typeface="+mn-lt"/>
                          <a:ea typeface="+mn-ea"/>
                          <a:cs typeface="+mn-cs"/>
                        </a:rPr>
                        <a:t> </a:t>
                      </a:r>
                      <a:endParaRPr lang="es-CL" sz="900" kern="1200" dirty="0">
                        <a:solidFill>
                          <a:schemeClr val="tx1"/>
                        </a:solidFill>
                        <a:effectLst/>
                        <a:latin typeface="+mn-lt"/>
                        <a:ea typeface="+mn-ea"/>
                        <a:cs typeface="+mn-cs"/>
                      </a:endParaRPr>
                    </a:p>
                    <a:p>
                      <a:r>
                        <a:rPr lang="en-US" sz="900" kern="1200" dirty="0">
                          <a:solidFill>
                            <a:schemeClr val="tx1"/>
                          </a:solidFill>
                          <a:effectLst/>
                          <a:latin typeface="+mn-lt"/>
                          <a:ea typeface="+mn-ea"/>
                          <a:cs typeface="+mn-cs"/>
                        </a:rPr>
                        <a:t>As you are aware, there is a revocation request for DOMAIN: </a:t>
                      </a:r>
                      <a:r>
                        <a:rPr lang="en-US" sz="900" kern="1200" dirty="0" err="1">
                          <a:solidFill>
                            <a:schemeClr val="tx1"/>
                          </a:solidFill>
                          <a:effectLst/>
                          <a:latin typeface="+mn-lt"/>
                          <a:ea typeface="+mn-ea"/>
                          <a:cs typeface="+mn-cs"/>
                        </a:rPr>
                        <a:t>playero.cl</a:t>
                      </a:r>
                      <a:r>
                        <a:rPr lang="en-US" sz="900" kern="1200" dirty="0">
                          <a:solidFill>
                            <a:schemeClr val="tx1"/>
                          </a:solidFill>
                          <a:effectLst/>
                          <a:latin typeface="+mn-lt"/>
                          <a:ea typeface="+mn-ea"/>
                          <a:cs typeface="+mn-cs"/>
                        </a:rPr>
                        <a:t> submitted by Braulio Canseco.</a:t>
                      </a:r>
                      <a:endParaRPr lang="es-CL" sz="900" kern="1200" dirty="0">
                        <a:solidFill>
                          <a:schemeClr val="tx1"/>
                        </a:solidFill>
                        <a:effectLst/>
                        <a:latin typeface="+mn-lt"/>
                        <a:ea typeface="+mn-ea"/>
                        <a:cs typeface="+mn-cs"/>
                      </a:endParaRPr>
                    </a:p>
                    <a:p>
                      <a:r>
                        <a:rPr lang="en-US" sz="900" kern="1200" dirty="0">
                          <a:solidFill>
                            <a:schemeClr val="tx1"/>
                          </a:solidFill>
                          <a:effectLst/>
                          <a:latin typeface="+mn-lt"/>
                          <a:ea typeface="+mn-ea"/>
                          <a:cs typeface="+mn-cs"/>
                        </a:rPr>
                        <a:t> </a:t>
                      </a:r>
                      <a:endParaRPr lang="es-CL" sz="900" kern="1200" dirty="0">
                        <a:solidFill>
                          <a:schemeClr val="tx1"/>
                        </a:solidFill>
                        <a:effectLst/>
                        <a:latin typeface="+mn-lt"/>
                        <a:ea typeface="+mn-ea"/>
                        <a:cs typeface="+mn-cs"/>
                      </a:endParaRPr>
                    </a:p>
                    <a:p>
                      <a:r>
                        <a:rPr lang="en-US" sz="900" kern="1200" dirty="0">
                          <a:solidFill>
                            <a:schemeClr val="tx1"/>
                          </a:solidFill>
                          <a:effectLst/>
                          <a:latin typeface="+mn-lt"/>
                          <a:ea typeface="+mn-ea"/>
                          <a:cs typeface="+mn-cs"/>
                        </a:rPr>
                        <a:t>If you do not have advice, we inform you that some Faculties of Law offer orientation services and legal assistance for free, according to the conditions they establish.</a:t>
                      </a:r>
                      <a:endParaRPr lang="es-CL" sz="900" kern="1200" dirty="0">
                        <a:solidFill>
                          <a:schemeClr val="tx1"/>
                        </a:solidFill>
                        <a:effectLst/>
                        <a:latin typeface="+mn-lt"/>
                        <a:ea typeface="+mn-ea"/>
                        <a:cs typeface="+mn-cs"/>
                      </a:endParaRPr>
                    </a:p>
                    <a:p>
                      <a:r>
                        <a:rPr lang="en-US" sz="900" kern="1200" dirty="0">
                          <a:solidFill>
                            <a:schemeClr val="tx1"/>
                          </a:solidFill>
                          <a:effectLst/>
                          <a:latin typeface="+mn-lt"/>
                          <a:ea typeface="+mn-ea"/>
                          <a:cs typeface="+mn-cs"/>
                        </a:rPr>
                        <a:t> </a:t>
                      </a:r>
                      <a:endParaRPr lang="es-CL" sz="900" kern="1200" dirty="0">
                        <a:solidFill>
                          <a:schemeClr val="tx1"/>
                        </a:solidFill>
                        <a:effectLst/>
                        <a:latin typeface="+mn-lt"/>
                        <a:ea typeface="+mn-ea"/>
                        <a:cs typeface="+mn-cs"/>
                      </a:endParaRPr>
                    </a:p>
                    <a:p>
                      <a:r>
                        <a:rPr lang="en-US" sz="900" kern="1200" dirty="0">
                          <a:solidFill>
                            <a:schemeClr val="tx1"/>
                          </a:solidFill>
                          <a:effectLst/>
                          <a:latin typeface="+mn-lt"/>
                          <a:ea typeface="+mn-ea"/>
                          <a:cs typeface="+mn-cs"/>
                        </a:rPr>
                        <a:t>If you are interested in applying, you can contact any of the following institutions, at your free choice:</a:t>
                      </a:r>
                      <a:endParaRPr lang="es-CL" sz="900" kern="1200" dirty="0">
                        <a:solidFill>
                          <a:schemeClr val="tx1"/>
                        </a:solidFill>
                        <a:effectLst/>
                        <a:latin typeface="+mn-lt"/>
                        <a:ea typeface="+mn-ea"/>
                        <a:cs typeface="+mn-cs"/>
                      </a:endParaRPr>
                    </a:p>
                    <a:p>
                      <a:r>
                        <a:rPr lang="en-US" sz="900" kern="1200" dirty="0">
                          <a:solidFill>
                            <a:schemeClr val="tx1"/>
                          </a:solidFill>
                          <a:effectLst/>
                          <a:latin typeface="+mn-lt"/>
                          <a:ea typeface="+mn-ea"/>
                          <a:cs typeface="+mn-cs"/>
                        </a:rPr>
                        <a:t> </a:t>
                      </a:r>
                      <a:endParaRPr lang="es-CL" sz="900" kern="1200" dirty="0">
                        <a:solidFill>
                          <a:schemeClr val="tx1"/>
                        </a:solidFill>
                        <a:effectLst/>
                        <a:latin typeface="+mn-lt"/>
                        <a:ea typeface="+mn-ea"/>
                        <a:cs typeface="+mn-cs"/>
                      </a:endParaRPr>
                    </a:p>
                    <a:p>
                      <a:r>
                        <a:rPr lang="en-US" sz="900" kern="1200" dirty="0">
                          <a:solidFill>
                            <a:schemeClr val="tx1"/>
                          </a:solidFill>
                          <a:effectLst/>
                          <a:latin typeface="+mn-lt"/>
                          <a:ea typeface="+mn-ea"/>
                          <a:cs typeface="+mn-cs"/>
                        </a:rPr>
                        <a:t> </a:t>
                      </a:r>
                      <a:endParaRPr lang="es-CL" sz="900" kern="1200" dirty="0">
                        <a:solidFill>
                          <a:schemeClr val="tx1"/>
                        </a:solidFill>
                        <a:effectLst/>
                        <a:latin typeface="+mn-lt"/>
                        <a:ea typeface="+mn-ea"/>
                        <a:cs typeface="+mn-cs"/>
                      </a:endParaRPr>
                    </a:p>
                    <a:p>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Pyme</a:t>
                      </a:r>
                      <a:r>
                        <a:rPr lang="en-US" sz="900" kern="1200" dirty="0">
                          <a:solidFill>
                            <a:schemeClr val="tx1"/>
                          </a:solidFill>
                          <a:effectLst/>
                          <a:latin typeface="+mn-lt"/>
                          <a:ea typeface="+mn-ea"/>
                          <a:cs typeface="+mn-cs"/>
                        </a:rPr>
                        <a:t> Legal Clinic, Faculty of Law, </a:t>
                      </a:r>
                      <a:r>
                        <a:rPr lang="en-US" sz="900" kern="1200" dirty="0" err="1">
                          <a:solidFill>
                            <a:schemeClr val="tx1"/>
                          </a:solidFill>
                          <a:effectLst/>
                          <a:latin typeface="+mn-lt"/>
                          <a:ea typeface="+mn-ea"/>
                          <a:cs typeface="+mn-cs"/>
                        </a:rPr>
                        <a:t>Finis</a:t>
                      </a:r>
                      <a:r>
                        <a:rPr lang="en-US" sz="900" kern="1200" dirty="0">
                          <a:solidFill>
                            <a:schemeClr val="tx1"/>
                          </a:solidFill>
                          <a:effectLst/>
                          <a:latin typeface="+mn-lt"/>
                          <a:ea typeface="+mn-ea"/>
                          <a:cs typeface="+mn-cs"/>
                        </a:rPr>
                        <a:t> Terrae University.</a:t>
                      </a:r>
                      <a:endParaRPr lang="es-CL" sz="900" kern="1200" dirty="0">
                        <a:solidFill>
                          <a:schemeClr val="tx1"/>
                        </a:solidFill>
                        <a:effectLst/>
                        <a:latin typeface="+mn-lt"/>
                        <a:ea typeface="+mn-ea"/>
                        <a:cs typeface="+mn-cs"/>
                      </a:endParaRPr>
                    </a:p>
                    <a:p>
                      <a:r>
                        <a:rPr lang="es-CL" sz="900" kern="1200" dirty="0">
                          <a:solidFill>
                            <a:schemeClr val="tx1"/>
                          </a:solidFill>
                          <a:effectLst/>
                          <a:latin typeface="+mn-lt"/>
                          <a:ea typeface="+mn-ea"/>
                          <a:cs typeface="+mn-cs"/>
                        </a:rPr>
                        <a:t>  </a:t>
                      </a:r>
                      <a:r>
                        <a:rPr lang="es-ES_tradnl" sz="900" kern="1200" dirty="0" err="1">
                          <a:solidFill>
                            <a:schemeClr val="tx1"/>
                          </a:solidFill>
                          <a:effectLst/>
                          <a:latin typeface="+mn-lt"/>
                          <a:ea typeface="+mn-ea"/>
                          <a:cs typeface="+mn-cs"/>
                        </a:rPr>
                        <a:t>Contact</a:t>
                      </a:r>
                      <a:r>
                        <a:rPr lang="es-ES_tradnl" sz="900" kern="1200" dirty="0">
                          <a:solidFill>
                            <a:schemeClr val="tx1"/>
                          </a:solidFill>
                          <a:effectLst/>
                          <a:latin typeface="+mn-lt"/>
                          <a:ea typeface="+mn-ea"/>
                          <a:cs typeface="+mn-cs"/>
                        </a:rPr>
                        <a:t>: </a:t>
                      </a:r>
                      <a:r>
                        <a:rPr lang="es-ES_tradnl" sz="900" u="sng" kern="1200" dirty="0">
                          <a:solidFill>
                            <a:schemeClr val="tx1"/>
                          </a:solidFill>
                          <a:effectLst/>
                          <a:latin typeface="+mn-lt"/>
                          <a:ea typeface="+mn-ea"/>
                          <a:cs typeface="+mn-cs"/>
                          <a:hlinkClick r:id="rId2"/>
                        </a:rPr>
                        <a:t>acarvajal@uft.cl</a:t>
                      </a:r>
                      <a:endParaRPr lang="es-CL" sz="900" kern="1200" dirty="0">
                        <a:solidFill>
                          <a:schemeClr val="tx1"/>
                        </a:solidFill>
                        <a:effectLst/>
                        <a:latin typeface="+mn-lt"/>
                        <a:ea typeface="+mn-ea"/>
                        <a:cs typeface="+mn-cs"/>
                      </a:endParaRPr>
                    </a:p>
                    <a:p>
                      <a:r>
                        <a:rPr lang="es-ES_tradnl" sz="900" kern="1200" dirty="0">
                          <a:solidFill>
                            <a:schemeClr val="tx1"/>
                          </a:solidFill>
                          <a:effectLst/>
                          <a:latin typeface="+mn-lt"/>
                          <a:ea typeface="+mn-ea"/>
                          <a:cs typeface="+mn-cs"/>
                        </a:rPr>
                        <a:t>- Legal </a:t>
                      </a:r>
                      <a:r>
                        <a:rPr lang="es-ES_tradnl" sz="900" kern="1200" dirty="0" err="1">
                          <a:solidFill>
                            <a:schemeClr val="tx1"/>
                          </a:solidFill>
                          <a:effectLst/>
                          <a:latin typeface="+mn-lt"/>
                          <a:ea typeface="+mn-ea"/>
                          <a:cs typeface="+mn-cs"/>
                        </a:rPr>
                        <a:t>Clinic</a:t>
                      </a:r>
                      <a:r>
                        <a:rPr lang="es-ES_tradnl" sz="900" kern="1200" dirty="0">
                          <a:solidFill>
                            <a:schemeClr val="tx1"/>
                          </a:solidFill>
                          <a:effectLst/>
                          <a:latin typeface="+mn-lt"/>
                          <a:ea typeface="+mn-ea"/>
                          <a:cs typeface="+mn-cs"/>
                        </a:rPr>
                        <a:t> Magister in </a:t>
                      </a:r>
                      <a:r>
                        <a:rPr lang="es-ES_tradnl" sz="900" kern="1200" dirty="0" err="1">
                          <a:solidFill>
                            <a:schemeClr val="tx1"/>
                          </a:solidFill>
                          <a:effectLst/>
                          <a:latin typeface="+mn-lt"/>
                          <a:ea typeface="+mn-ea"/>
                          <a:cs typeface="+mn-cs"/>
                        </a:rPr>
                        <a:t>Law</a:t>
                      </a:r>
                      <a:r>
                        <a:rPr lang="es-ES_tradnl" sz="900" kern="1200" dirty="0">
                          <a:solidFill>
                            <a:schemeClr val="tx1"/>
                          </a:solidFill>
                          <a:effectLst/>
                          <a:latin typeface="+mn-lt"/>
                          <a:ea typeface="+mn-ea"/>
                          <a:cs typeface="+mn-cs"/>
                        </a:rPr>
                        <a:t>, Universidad Católica del Norte.</a:t>
                      </a:r>
                      <a:endParaRPr lang="es-CL" sz="900" kern="1200" dirty="0">
                        <a:solidFill>
                          <a:schemeClr val="tx1"/>
                        </a:solidFill>
                        <a:effectLst/>
                        <a:latin typeface="+mn-lt"/>
                        <a:ea typeface="+mn-ea"/>
                        <a:cs typeface="+mn-cs"/>
                      </a:endParaRPr>
                    </a:p>
                    <a:p>
                      <a:r>
                        <a:rPr lang="en-US" sz="900" kern="1200" dirty="0">
                          <a:solidFill>
                            <a:schemeClr val="tx1"/>
                          </a:solidFill>
                          <a:effectLst/>
                          <a:latin typeface="+mn-lt"/>
                          <a:ea typeface="+mn-ea"/>
                          <a:cs typeface="+mn-cs"/>
                        </a:rPr>
                        <a:t>  Contact: </a:t>
                      </a:r>
                      <a:r>
                        <a:rPr lang="en-US" sz="900" u="sng" kern="1200" dirty="0">
                          <a:solidFill>
                            <a:schemeClr val="tx1"/>
                          </a:solidFill>
                          <a:effectLst/>
                          <a:latin typeface="+mn-lt"/>
                          <a:ea typeface="+mn-ea"/>
                          <a:cs typeface="+mn-cs"/>
                          <a:hlinkClick r:id="rId3"/>
                        </a:rPr>
                        <a:t>defensasdominio@ucn.cl</a:t>
                      </a:r>
                      <a:endParaRPr lang="es-CL" sz="900" kern="1200" dirty="0">
                        <a:solidFill>
                          <a:schemeClr val="tx1"/>
                        </a:solidFill>
                        <a:effectLst/>
                        <a:latin typeface="+mn-lt"/>
                        <a:ea typeface="+mn-ea"/>
                        <a:cs typeface="+mn-cs"/>
                      </a:endParaRPr>
                    </a:p>
                    <a:p>
                      <a:r>
                        <a:rPr lang="en-US" sz="900" kern="1200" dirty="0">
                          <a:solidFill>
                            <a:schemeClr val="tx1"/>
                          </a:solidFill>
                          <a:effectLst/>
                          <a:latin typeface="+mn-lt"/>
                          <a:ea typeface="+mn-ea"/>
                          <a:cs typeface="+mn-cs"/>
                        </a:rPr>
                        <a:t>- Legal Clinic, Faculty of Law, Catholic University of the Holy Conception.</a:t>
                      </a:r>
                      <a:endParaRPr lang="es-CL" sz="900" kern="1200" dirty="0">
                        <a:solidFill>
                          <a:schemeClr val="tx1"/>
                        </a:solidFill>
                        <a:effectLst/>
                        <a:latin typeface="+mn-lt"/>
                        <a:ea typeface="+mn-ea"/>
                        <a:cs typeface="+mn-cs"/>
                      </a:endParaRPr>
                    </a:p>
                    <a:p>
                      <a:r>
                        <a:rPr lang="en-US" sz="900" kern="1200" dirty="0">
                          <a:solidFill>
                            <a:schemeClr val="tx1"/>
                          </a:solidFill>
                          <a:effectLst/>
                          <a:latin typeface="+mn-lt"/>
                          <a:ea typeface="+mn-ea"/>
                          <a:cs typeface="+mn-cs"/>
                        </a:rPr>
                        <a:t>  Contact: </a:t>
                      </a:r>
                      <a:r>
                        <a:rPr lang="en-US" sz="900" u="sng" kern="1200" dirty="0">
                          <a:solidFill>
                            <a:schemeClr val="tx1"/>
                          </a:solidFill>
                          <a:effectLst/>
                          <a:latin typeface="+mn-lt"/>
                          <a:ea typeface="+mn-ea"/>
                          <a:cs typeface="+mn-cs"/>
                          <a:hlinkClick r:id="rId4"/>
                        </a:rPr>
                        <a:t>clinicasjuridicas@ucsc.cl</a:t>
                      </a:r>
                      <a:endParaRPr lang="es-CL" sz="900" kern="1200" dirty="0">
                        <a:solidFill>
                          <a:schemeClr val="tx1"/>
                        </a:solidFill>
                        <a:effectLst/>
                        <a:latin typeface="+mn-lt"/>
                        <a:ea typeface="+mn-ea"/>
                        <a:cs typeface="+mn-cs"/>
                      </a:endParaRPr>
                    </a:p>
                    <a:p>
                      <a:r>
                        <a:rPr lang="en-US" sz="900" kern="1200" dirty="0">
                          <a:solidFill>
                            <a:schemeClr val="tx1"/>
                          </a:solidFill>
                          <a:effectLst/>
                          <a:latin typeface="+mn-lt"/>
                          <a:ea typeface="+mn-ea"/>
                          <a:cs typeface="+mn-cs"/>
                        </a:rPr>
                        <a:t> </a:t>
                      </a:r>
                      <a:endParaRPr lang="es-CL" sz="900" kern="1200" dirty="0">
                        <a:solidFill>
                          <a:schemeClr val="tx1"/>
                        </a:solidFill>
                        <a:effectLst/>
                        <a:latin typeface="+mn-lt"/>
                        <a:ea typeface="+mn-ea"/>
                        <a:cs typeface="+mn-cs"/>
                      </a:endParaRPr>
                    </a:p>
                    <a:p>
                      <a:r>
                        <a:rPr lang="en-US" sz="900" kern="1200" dirty="0">
                          <a:solidFill>
                            <a:schemeClr val="tx1"/>
                          </a:solidFill>
                          <a:effectLst/>
                          <a:latin typeface="+mn-lt"/>
                          <a:ea typeface="+mn-ea"/>
                          <a:cs typeface="+mn-cs"/>
                        </a:rPr>
                        <a:t>For the record, it is stated that NIC Chile facilitates this orientation for the sole purpose of informing the interested parties of the availability of these services. NIC Chile shall have no liability or responsibility in the quality of the service provided, or in the results of the procedure or in the evaluation criteria with which each institution decides if it finally supports an interested party.</a:t>
                      </a:r>
                      <a:endParaRPr lang="es-CL" sz="900" kern="1200" dirty="0">
                        <a:solidFill>
                          <a:schemeClr val="tx1"/>
                        </a:solidFill>
                        <a:effectLst/>
                        <a:latin typeface="+mn-lt"/>
                        <a:ea typeface="+mn-ea"/>
                        <a:cs typeface="+mn-cs"/>
                      </a:endParaRPr>
                    </a:p>
                    <a:p>
                      <a:r>
                        <a:rPr lang="en-US" sz="900" kern="1200" dirty="0">
                          <a:solidFill>
                            <a:schemeClr val="tx1"/>
                          </a:solidFill>
                          <a:effectLst/>
                          <a:latin typeface="+mn-lt"/>
                          <a:ea typeface="+mn-ea"/>
                          <a:cs typeface="+mn-cs"/>
                        </a:rPr>
                        <a:t> </a:t>
                      </a:r>
                      <a:endParaRPr lang="es-CL" sz="900" kern="1200" dirty="0">
                        <a:solidFill>
                          <a:schemeClr val="tx1"/>
                        </a:solidFill>
                        <a:effectLst/>
                        <a:latin typeface="+mn-lt"/>
                        <a:ea typeface="+mn-ea"/>
                        <a:cs typeface="+mn-cs"/>
                      </a:endParaRPr>
                    </a:p>
                    <a:p>
                      <a:r>
                        <a:rPr lang="en-US" sz="900" kern="1200" dirty="0">
                          <a:solidFill>
                            <a:schemeClr val="tx1"/>
                          </a:solidFill>
                          <a:effectLst/>
                          <a:latin typeface="+mn-lt"/>
                          <a:ea typeface="+mn-ea"/>
                          <a:cs typeface="+mn-cs"/>
                        </a:rPr>
                        <a:t>Sincerely,</a:t>
                      </a:r>
                      <a:endParaRPr lang="es-CL" sz="900" kern="1200" dirty="0">
                        <a:solidFill>
                          <a:schemeClr val="tx1"/>
                        </a:solidFill>
                        <a:effectLst/>
                        <a:latin typeface="+mn-lt"/>
                        <a:ea typeface="+mn-ea"/>
                        <a:cs typeface="+mn-cs"/>
                      </a:endParaRPr>
                    </a:p>
                    <a:p>
                      <a:r>
                        <a:rPr lang="en-US" sz="900" kern="1200" dirty="0">
                          <a:solidFill>
                            <a:schemeClr val="tx1"/>
                          </a:solidFill>
                          <a:effectLst/>
                          <a:latin typeface="+mn-lt"/>
                          <a:ea typeface="+mn-ea"/>
                          <a:cs typeface="+mn-cs"/>
                        </a:rPr>
                        <a:t>Dispute Resolution Center</a:t>
                      </a:r>
                      <a:endParaRPr lang="es-CL" sz="900" kern="1200" dirty="0">
                        <a:solidFill>
                          <a:schemeClr val="tx1"/>
                        </a:solidFill>
                        <a:effectLst/>
                        <a:latin typeface="+mn-lt"/>
                        <a:ea typeface="+mn-ea"/>
                        <a:cs typeface="+mn-cs"/>
                      </a:endParaRPr>
                    </a:p>
                    <a:p>
                      <a:r>
                        <a:rPr lang="en-US" sz="900" kern="1200" dirty="0">
                          <a:solidFill>
                            <a:schemeClr val="tx1"/>
                          </a:solidFill>
                          <a:effectLst/>
                          <a:latin typeface="+mn-lt"/>
                          <a:ea typeface="+mn-ea"/>
                          <a:cs typeface="+mn-cs"/>
                        </a:rPr>
                        <a:t>NIC Chile</a:t>
                      </a:r>
                      <a:r>
                        <a:rPr lang="es-CL" sz="900" dirty="0">
                          <a:effectLst/>
                        </a:rPr>
                        <a:t> </a:t>
                      </a:r>
                      <a:endParaRPr lang="es-CL" sz="900" dirty="0"/>
                    </a:p>
                  </a:txBody>
                  <a:tcPr/>
                </a:tc>
                <a:extLst>
                  <a:ext uri="{0D108BD9-81ED-4DB2-BD59-A6C34878D82A}">
                    <a16:rowId xmlns:a16="http://schemas.microsoft.com/office/drawing/2014/main" val="2160869563"/>
                  </a:ext>
                </a:extLst>
              </a:tr>
            </a:tbl>
          </a:graphicData>
        </a:graphic>
      </p:graphicFrame>
    </p:spTree>
    <p:extLst>
      <p:ext uri="{BB962C8B-B14F-4D97-AF65-F5344CB8AC3E}">
        <p14:creationId xmlns:p14="http://schemas.microsoft.com/office/powerpoint/2010/main" val="921423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GB"/>
              <a:t>Results (1</a:t>
            </a:r>
            <a:r>
              <a:rPr lang="en-GB" baseline="30000"/>
              <a:t>st</a:t>
            </a:r>
            <a:r>
              <a:rPr lang="en-GB"/>
              <a:t> </a:t>
            </a:r>
            <a:r>
              <a:rPr lang="en-GB" err="1"/>
              <a:t>sem</a:t>
            </a:r>
            <a:r>
              <a:rPr lang="en-GB"/>
              <a:t> 2018)</a:t>
            </a:r>
          </a:p>
        </p:txBody>
      </p:sp>
      <p:sp>
        <p:nvSpPr>
          <p:cNvPr id="5" name="CuadroTexto 4"/>
          <p:cNvSpPr txBox="1"/>
          <p:nvPr/>
        </p:nvSpPr>
        <p:spPr>
          <a:xfrm>
            <a:off x="1524000" y="1511300"/>
            <a:ext cx="6426200" cy="369332"/>
          </a:xfrm>
          <a:prstGeom prst="rect">
            <a:avLst/>
          </a:prstGeom>
          <a:noFill/>
        </p:spPr>
        <p:txBody>
          <a:bodyPr wrap="square" rtlCol="0">
            <a:spAutoFit/>
          </a:bodyPr>
          <a:lstStyle/>
          <a:p>
            <a:endParaRPr lang="es-ES"/>
          </a:p>
        </p:txBody>
      </p:sp>
      <p:graphicFrame>
        <p:nvGraphicFramePr>
          <p:cNvPr id="6" name="Tabla 5"/>
          <p:cNvGraphicFramePr>
            <a:graphicFrameLocks noGrp="1"/>
          </p:cNvGraphicFramePr>
          <p:nvPr>
            <p:extLst>
              <p:ext uri="{D42A27DB-BD31-4B8C-83A1-F6EECF244321}">
                <p14:modId xmlns:p14="http://schemas.microsoft.com/office/powerpoint/2010/main" val="3032511323"/>
              </p:ext>
            </p:extLst>
          </p:nvPr>
        </p:nvGraphicFramePr>
        <p:xfrm>
          <a:off x="1066799" y="2578099"/>
          <a:ext cx="7073902" cy="3453285"/>
        </p:xfrm>
        <a:graphic>
          <a:graphicData uri="http://schemas.openxmlformats.org/drawingml/2006/table">
            <a:tbl>
              <a:tblPr lastRow="1">
                <a:tableStyleId>{2D5ABB26-0587-4C30-8999-92F81FD0307C}</a:tableStyleId>
              </a:tblPr>
              <a:tblGrid>
                <a:gridCol w="2454211">
                  <a:extLst>
                    <a:ext uri="{9D8B030D-6E8A-4147-A177-3AD203B41FA5}">
                      <a16:colId xmlns:a16="http://schemas.microsoft.com/office/drawing/2014/main" val="20000"/>
                    </a:ext>
                  </a:extLst>
                </a:gridCol>
                <a:gridCol w="1064695">
                  <a:extLst>
                    <a:ext uri="{9D8B030D-6E8A-4147-A177-3AD203B41FA5}">
                      <a16:colId xmlns:a16="http://schemas.microsoft.com/office/drawing/2014/main" val="20001"/>
                    </a:ext>
                  </a:extLst>
                </a:gridCol>
                <a:gridCol w="1046649">
                  <a:extLst>
                    <a:ext uri="{9D8B030D-6E8A-4147-A177-3AD203B41FA5}">
                      <a16:colId xmlns:a16="http://schemas.microsoft.com/office/drawing/2014/main" val="20002"/>
                    </a:ext>
                  </a:extLst>
                </a:gridCol>
                <a:gridCol w="1082739">
                  <a:extLst>
                    <a:ext uri="{9D8B030D-6E8A-4147-A177-3AD203B41FA5}">
                      <a16:colId xmlns:a16="http://schemas.microsoft.com/office/drawing/2014/main" val="20003"/>
                    </a:ext>
                  </a:extLst>
                </a:gridCol>
                <a:gridCol w="1425608">
                  <a:extLst>
                    <a:ext uri="{9D8B030D-6E8A-4147-A177-3AD203B41FA5}">
                      <a16:colId xmlns:a16="http://schemas.microsoft.com/office/drawing/2014/main" val="20004"/>
                    </a:ext>
                  </a:extLst>
                </a:gridCol>
              </a:tblGrid>
              <a:tr h="374371">
                <a:tc>
                  <a:txBody>
                    <a:bodyPr/>
                    <a:lstStyle/>
                    <a:p>
                      <a:pPr algn="l" fontAlgn="b"/>
                      <a:endParaRPr lang="es-ES" sz="1400" b="0" i="0" u="none" strike="noStrike">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s-ES" sz="1400" u="none" strike="noStrike">
                          <a:effectLst/>
                        </a:rPr>
                        <a:t>UCN</a:t>
                      </a:r>
                      <a:endParaRPr lang="es-ES" sz="1400" b="1" i="0" u="none" strike="noStrike">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5">
                        <a:lumMod val="60000"/>
                        <a:lumOff val="40000"/>
                      </a:schemeClr>
                    </a:solidFill>
                  </a:tcPr>
                </a:tc>
                <a:tc>
                  <a:txBody>
                    <a:bodyPr/>
                    <a:lstStyle/>
                    <a:p>
                      <a:pPr algn="ctr" fontAlgn="b"/>
                      <a:r>
                        <a:rPr lang="es-ES" sz="1400" u="none" strike="noStrike">
                          <a:effectLst/>
                        </a:rPr>
                        <a:t>FT</a:t>
                      </a:r>
                      <a:endParaRPr lang="es-ES" sz="1400" b="1" i="0" u="none" strike="noStrike">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2">
                        <a:lumMod val="40000"/>
                        <a:lumOff val="60000"/>
                      </a:schemeClr>
                    </a:solidFill>
                  </a:tcPr>
                </a:tc>
                <a:tc>
                  <a:txBody>
                    <a:bodyPr/>
                    <a:lstStyle/>
                    <a:p>
                      <a:pPr algn="ctr" fontAlgn="b"/>
                      <a:r>
                        <a:rPr lang="es-ES" sz="1400" u="none" strike="noStrike">
                          <a:effectLst/>
                        </a:rPr>
                        <a:t>UCSC</a:t>
                      </a:r>
                      <a:endParaRPr lang="es-ES" sz="1400" b="1" i="0" u="none" strike="noStrike">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lumMod val="60000"/>
                        <a:lumOff val="40000"/>
                      </a:schemeClr>
                    </a:solidFill>
                  </a:tcPr>
                </a:tc>
                <a:tc>
                  <a:txBody>
                    <a:bodyPr/>
                    <a:lstStyle/>
                    <a:p>
                      <a:pPr algn="ctr" fontAlgn="b"/>
                      <a:r>
                        <a:rPr lang="es-ES" sz="1400" u="none" strike="noStrike">
                          <a:effectLst/>
                        </a:rPr>
                        <a:t>Totales</a:t>
                      </a:r>
                      <a:endParaRPr lang="es-ES" sz="1400" b="1" i="0" u="none" strike="noStrike">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00"/>
                    </a:solidFill>
                  </a:tcPr>
                </a:tc>
                <a:extLst>
                  <a:ext uri="{0D108BD9-81ED-4DB2-BD59-A6C34878D82A}">
                    <a16:rowId xmlns:a16="http://schemas.microsoft.com/office/drawing/2014/main" val="10000"/>
                  </a:ext>
                </a:extLst>
              </a:tr>
              <a:tr h="374371">
                <a:tc>
                  <a:txBody>
                    <a:bodyPr/>
                    <a:lstStyle/>
                    <a:p>
                      <a:pPr algn="l" fontAlgn="b"/>
                      <a:r>
                        <a:rPr lang="en-GB" sz="1400" b="0" i="0" u="none" strike="noStrike" noProof="0">
                          <a:solidFill>
                            <a:schemeClr val="tx1"/>
                          </a:solidFill>
                          <a:effectLst/>
                          <a:latin typeface="+mn-lt"/>
                        </a:rPr>
                        <a:t>Total</a:t>
                      </a:r>
                      <a:r>
                        <a:rPr lang="en-GB" sz="1400" b="0" i="0" u="none" strike="noStrike" baseline="0" noProof="0">
                          <a:solidFill>
                            <a:schemeClr val="tx1"/>
                          </a:solidFill>
                          <a:effectLst/>
                          <a:latin typeface="+mn-lt"/>
                        </a:rPr>
                        <a:t> arbitration</a:t>
                      </a:r>
                      <a:endParaRPr lang="en-GB" sz="1400" b="0" i="0" u="none" strike="noStrike" noProof="0">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3">
                        <a:lumMod val="60000"/>
                        <a:lumOff val="40000"/>
                      </a:schemeClr>
                    </a:solidFill>
                  </a:tcPr>
                </a:tc>
                <a:tc>
                  <a:txBody>
                    <a:bodyPr/>
                    <a:lstStyle/>
                    <a:p>
                      <a:pPr algn="r" fontAlgn="b"/>
                      <a:r>
                        <a:rPr lang="cs-CZ" sz="1400" u="none" strike="noStrike">
                          <a:effectLst/>
                        </a:rPr>
                        <a:t>114</a:t>
                      </a:r>
                      <a:endParaRPr lang="cs-CZ" sz="1400" b="0" i="0" u="none" strike="noStrike">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5">
                        <a:lumMod val="60000"/>
                        <a:lumOff val="40000"/>
                      </a:schemeClr>
                    </a:solidFill>
                  </a:tcPr>
                </a:tc>
                <a:tc>
                  <a:txBody>
                    <a:bodyPr/>
                    <a:lstStyle/>
                    <a:p>
                      <a:pPr algn="r" fontAlgn="b"/>
                      <a:r>
                        <a:rPr lang="cs-CZ" sz="1400" u="none" strike="noStrike">
                          <a:effectLst/>
                        </a:rPr>
                        <a:t>114</a:t>
                      </a:r>
                      <a:endParaRPr lang="cs-CZ" sz="1400" b="0" i="0" u="none" strike="noStrike">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2">
                        <a:lumMod val="40000"/>
                        <a:lumOff val="60000"/>
                      </a:schemeClr>
                    </a:solidFill>
                  </a:tcPr>
                </a:tc>
                <a:tc>
                  <a:txBody>
                    <a:bodyPr/>
                    <a:lstStyle/>
                    <a:p>
                      <a:pPr algn="r" fontAlgn="b"/>
                      <a:r>
                        <a:rPr lang="is-IS" sz="1400" u="none" strike="noStrike">
                          <a:effectLst/>
                        </a:rPr>
                        <a:t>13</a:t>
                      </a:r>
                      <a:endParaRPr lang="is-IS" sz="1400" b="0" i="0" u="none" strike="noStrike">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lumMod val="60000"/>
                        <a:lumOff val="40000"/>
                      </a:schemeClr>
                    </a:solidFill>
                  </a:tcPr>
                </a:tc>
                <a:tc>
                  <a:txBody>
                    <a:bodyPr/>
                    <a:lstStyle/>
                    <a:p>
                      <a:pPr algn="r" fontAlgn="b"/>
                      <a:r>
                        <a:rPr lang="is-IS" sz="1400" u="none" strike="noStrike">
                          <a:effectLst/>
                        </a:rPr>
                        <a:t>241</a:t>
                      </a:r>
                      <a:endParaRPr lang="is-IS" sz="1400" b="0" i="0" u="none" strike="noStrike">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374371">
                <a:tc>
                  <a:txBody>
                    <a:bodyPr/>
                    <a:lstStyle/>
                    <a:p>
                      <a:pPr algn="l" fontAlgn="b"/>
                      <a:r>
                        <a:rPr lang="en-GB" sz="1400" u="none" strike="noStrike" noProof="0">
                          <a:effectLst/>
                        </a:rPr>
                        <a:t>In favor judgements</a:t>
                      </a:r>
                      <a:endParaRPr lang="en-GB" sz="1400" b="0" i="0" u="none" strike="noStrike" noProof="0">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3">
                        <a:lumMod val="60000"/>
                        <a:lumOff val="40000"/>
                      </a:schemeClr>
                    </a:solidFill>
                  </a:tcPr>
                </a:tc>
                <a:tc>
                  <a:txBody>
                    <a:bodyPr/>
                    <a:lstStyle/>
                    <a:p>
                      <a:pPr algn="r" fontAlgn="b"/>
                      <a:r>
                        <a:rPr lang="is-IS" sz="1400" u="none" strike="noStrike">
                          <a:effectLst/>
                        </a:rPr>
                        <a:t>72</a:t>
                      </a:r>
                      <a:endParaRPr lang="is-IS" sz="1400" b="0" i="0" u="none" strike="noStrike">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5">
                        <a:lumMod val="60000"/>
                        <a:lumOff val="40000"/>
                      </a:schemeClr>
                    </a:solidFill>
                  </a:tcPr>
                </a:tc>
                <a:tc>
                  <a:txBody>
                    <a:bodyPr/>
                    <a:lstStyle/>
                    <a:p>
                      <a:pPr algn="r" fontAlgn="b"/>
                      <a:r>
                        <a:rPr lang="es-ES" sz="1400" u="none" strike="noStrike">
                          <a:effectLst/>
                        </a:rPr>
                        <a:t>55</a:t>
                      </a:r>
                      <a:endParaRPr lang="es-ES" sz="1400" b="0" i="0" u="none" strike="noStrike">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2">
                        <a:lumMod val="40000"/>
                        <a:lumOff val="60000"/>
                      </a:schemeClr>
                    </a:solidFill>
                  </a:tcPr>
                </a:tc>
                <a:tc>
                  <a:txBody>
                    <a:bodyPr/>
                    <a:lstStyle/>
                    <a:p>
                      <a:pPr algn="r" fontAlgn="b"/>
                      <a:r>
                        <a:rPr lang="es-ES" sz="1400" u="none" strike="noStrike">
                          <a:effectLst/>
                        </a:rPr>
                        <a:t>8</a:t>
                      </a:r>
                      <a:endParaRPr lang="es-ES" sz="1400" b="0" i="0" u="none" strike="noStrike">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lumMod val="60000"/>
                        <a:lumOff val="40000"/>
                      </a:schemeClr>
                    </a:solidFill>
                  </a:tcPr>
                </a:tc>
                <a:tc>
                  <a:txBody>
                    <a:bodyPr/>
                    <a:lstStyle/>
                    <a:p>
                      <a:pPr algn="r" fontAlgn="b"/>
                      <a:r>
                        <a:rPr lang="is-IS" sz="1400" u="none" strike="noStrike">
                          <a:effectLst/>
                        </a:rPr>
                        <a:t>135</a:t>
                      </a:r>
                      <a:endParaRPr lang="is-IS" sz="1400" b="0" i="0" u="none" strike="noStrike">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00"/>
                    </a:solidFill>
                  </a:tcPr>
                </a:tc>
                <a:extLst>
                  <a:ext uri="{0D108BD9-81ED-4DB2-BD59-A6C34878D82A}">
                    <a16:rowId xmlns:a16="http://schemas.microsoft.com/office/drawing/2014/main" val="10002"/>
                  </a:ext>
                </a:extLst>
              </a:tr>
              <a:tr h="413588">
                <a:tc>
                  <a:txBody>
                    <a:bodyPr/>
                    <a:lstStyle/>
                    <a:p>
                      <a:pPr algn="l" fontAlgn="b"/>
                      <a:r>
                        <a:rPr lang="en-GB" sz="1400" u="none" strike="noStrike" noProof="0">
                          <a:effectLst/>
                        </a:rPr>
                        <a:t>Non</a:t>
                      </a:r>
                      <a:r>
                        <a:rPr lang="en-GB" sz="1400" u="none" strike="noStrike" baseline="0" noProof="0">
                          <a:effectLst/>
                        </a:rPr>
                        <a:t> favor judgements</a:t>
                      </a:r>
                      <a:endParaRPr lang="en-GB" sz="1400" b="0" i="0" u="none" strike="noStrike" noProof="0">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3">
                        <a:lumMod val="60000"/>
                        <a:lumOff val="40000"/>
                      </a:schemeClr>
                    </a:solidFill>
                  </a:tcPr>
                </a:tc>
                <a:tc>
                  <a:txBody>
                    <a:bodyPr/>
                    <a:lstStyle/>
                    <a:p>
                      <a:pPr algn="r" fontAlgn="b"/>
                      <a:r>
                        <a:rPr lang="is-IS" sz="1400" u="none" strike="noStrike">
                          <a:effectLst/>
                        </a:rPr>
                        <a:t>22</a:t>
                      </a:r>
                      <a:endParaRPr lang="is-IS" sz="1400" b="0" i="0" u="none" strike="noStrike">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5">
                        <a:lumMod val="60000"/>
                        <a:lumOff val="40000"/>
                      </a:schemeClr>
                    </a:solidFill>
                  </a:tcPr>
                </a:tc>
                <a:tc>
                  <a:txBody>
                    <a:bodyPr/>
                    <a:lstStyle/>
                    <a:p>
                      <a:pPr algn="r" fontAlgn="b"/>
                      <a:r>
                        <a:rPr lang="cs-CZ" sz="1400" u="none" strike="noStrike">
                          <a:effectLst/>
                        </a:rPr>
                        <a:t>11</a:t>
                      </a:r>
                      <a:endParaRPr lang="cs-CZ" sz="1400" b="0" i="0" u="none" strike="noStrike">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2">
                        <a:lumMod val="40000"/>
                        <a:lumOff val="60000"/>
                      </a:schemeClr>
                    </a:solidFill>
                  </a:tcPr>
                </a:tc>
                <a:tc>
                  <a:txBody>
                    <a:bodyPr/>
                    <a:lstStyle/>
                    <a:p>
                      <a:pPr algn="r" fontAlgn="b"/>
                      <a:r>
                        <a:rPr lang="es-ES" sz="1400" u="none" strike="noStrike">
                          <a:effectLst/>
                        </a:rPr>
                        <a:t>1</a:t>
                      </a:r>
                      <a:endParaRPr lang="es-ES" sz="1400" b="0" i="0" u="none" strike="noStrike">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lumMod val="60000"/>
                        <a:lumOff val="40000"/>
                      </a:schemeClr>
                    </a:solidFill>
                  </a:tcPr>
                </a:tc>
                <a:tc>
                  <a:txBody>
                    <a:bodyPr/>
                    <a:lstStyle/>
                    <a:p>
                      <a:pPr algn="r" fontAlgn="b"/>
                      <a:r>
                        <a:rPr lang="ru-RU" sz="1400" u="none" strike="noStrike">
                          <a:effectLst/>
                        </a:rPr>
                        <a:t>34</a:t>
                      </a:r>
                      <a:endParaRPr lang="ru-RU" sz="1400" b="0" i="0" u="none" strike="noStrike">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00"/>
                    </a:solidFill>
                  </a:tcPr>
                </a:tc>
                <a:extLst>
                  <a:ext uri="{0D108BD9-81ED-4DB2-BD59-A6C34878D82A}">
                    <a16:rowId xmlns:a16="http://schemas.microsoft.com/office/drawing/2014/main" val="10003"/>
                  </a:ext>
                </a:extLst>
              </a:tr>
              <a:tr h="419100">
                <a:tc>
                  <a:txBody>
                    <a:bodyPr/>
                    <a:lstStyle/>
                    <a:p>
                      <a:pPr algn="l" fontAlgn="b"/>
                      <a:r>
                        <a:rPr lang="en-GB" sz="1400" b="0" i="0" u="none" strike="noStrike" noProof="0">
                          <a:solidFill>
                            <a:schemeClr val="tx1"/>
                          </a:solidFill>
                          <a:effectLst/>
                          <a:latin typeface="+mn-lt"/>
                        </a:rPr>
                        <a:t>Agreements</a:t>
                      </a:r>
                      <a:r>
                        <a:rPr lang="en-GB" sz="1400" b="0" i="0" u="none" strike="noStrike" baseline="0" noProof="0">
                          <a:solidFill>
                            <a:schemeClr val="tx1"/>
                          </a:solidFill>
                          <a:effectLst/>
                          <a:latin typeface="+mn-lt"/>
                        </a:rPr>
                        <a:t> in the process: </a:t>
                      </a:r>
                      <a:endParaRPr lang="en-GB" sz="1400" b="0" i="0" u="none" strike="noStrike" noProof="0">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3">
                        <a:lumMod val="60000"/>
                        <a:lumOff val="40000"/>
                      </a:schemeClr>
                    </a:solidFill>
                  </a:tcPr>
                </a:tc>
                <a:tc>
                  <a:txBody>
                    <a:bodyPr/>
                    <a:lstStyle/>
                    <a:p>
                      <a:pPr algn="r" fontAlgn="b"/>
                      <a:r>
                        <a:rPr lang="es-ES" sz="1400" u="none" strike="noStrike">
                          <a:effectLst/>
                        </a:rPr>
                        <a:t>3</a:t>
                      </a:r>
                      <a:endParaRPr lang="es-ES" sz="1400" b="0" i="0" u="none" strike="noStrike">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5">
                        <a:lumMod val="60000"/>
                        <a:lumOff val="40000"/>
                      </a:schemeClr>
                    </a:solidFill>
                  </a:tcPr>
                </a:tc>
                <a:tc>
                  <a:txBody>
                    <a:bodyPr/>
                    <a:lstStyle/>
                    <a:p>
                      <a:pPr algn="r" fontAlgn="b"/>
                      <a:r>
                        <a:rPr lang="es-ES" sz="1400" u="none" strike="noStrike">
                          <a:effectLst/>
                        </a:rPr>
                        <a:t>14</a:t>
                      </a:r>
                      <a:endParaRPr lang="es-ES" sz="1400" b="0" i="0" u="none" strike="noStrike">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2">
                        <a:lumMod val="40000"/>
                        <a:lumOff val="60000"/>
                      </a:schemeClr>
                    </a:solidFill>
                  </a:tcPr>
                </a:tc>
                <a:tc>
                  <a:txBody>
                    <a:bodyPr/>
                    <a:lstStyle/>
                    <a:p>
                      <a:pPr algn="r" fontAlgn="b"/>
                      <a:r>
                        <a:rPr lang="es-ES" sz="1400" u="none" strike="noStrike">
                          <a:effectLst/>
                        </a:rPr>
                        <a:t>1</a:t>
                      </a:r>
                      <a:endParaRPr lang="es-ES" sz="1400" b="0" i="0" u="none" strike="noStrike">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lumMod val="60000"/>
                        <a:lumOff val="40000"/>
                      </a:schemeClr>
                    </a:solidFill>
                  </a:tcPr>
                </a:tc>
                <a:tc>
                  <a:txBody>
                    <a:bodyPr/>
                    <a:lstStyle/>
                    <a:p>
                      <a:pPr algn="r" fontAlgn="b"/>
                      <a:r>
                        <a:rPr lang="fi-FI" sz="1400" u="none" strike="noStrike">
                          <a:effectLst/>
                        </a:rPr>
                        <a:t>18</a:t>
                      </a:r>
                      <a:endParaRPr lang="fi-FI" sz="1400" b="0" i="0" u="none" strike="noStrike">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00"/>
                    </a:solidFill>
                  </a:tcPr>
                </a:tc>
                <a:extLst>
                  <a:ext uri="{0D108BD9-81ED-4DB2-BD59-A6C34878D82A}">
                    <a16:rowId xmlns:a16="http://schemas.microsoft.com/office/drawing/2014/main" val="10004"/>
                  </a:ext>
                </a:extLst>
              </a:tr>
              <a:tr h="374371">
                <a:tc>
                  <a:txBody>
                    <a:bodyPr/>
                    <a:lstStyle/>
                    <a:p>
                      <a:pPr algn="l" fontAlgn="b"/>
                      <a:r>
                        <a:rPr lang="en-GB" sz="1400" u="none" strike="noStrike" noProof="0">
                          <a:effectLst/>
                        </a:rPr>
                        <a:t>Domain</a:t>
                      </a:r>
                      <a:r>
                        <a:rPr lang="en-GB" sz="1400" u="none" strike="noStrike" baseline="0" noProof="0">
                          <a:effectLst/>
                        </a:rPr>
                        <a:t> holder</a:t>
                      </a:r>
                      <a:endParaRPr lang="en-GB" sz="1400" b="0" i="0" u="none" strike="noStrike" noProof="0">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3">
                        <a:lumMod val="60000"/>
                        <a:lumOff val="40000"/>
                      </a:schemeClr>
                    </a:solidFill>
                  </a:tcPr>
                </a:tc>
                <a:tc>
                  <a:txBody>
                    <a:bodyPr/>
                    <a:lstStyle/>
                    <a:p>
                      <a:pPr algn="r" fontAlgn="b"/>
                      <a:r>
                        <a:rPr lang="es-ES" sz="1400" u="none" strike="noStrike">
                          <a:effectLst/>
                        </a:rPr>
                        <a:t>3</a:t>
                      </a:r>
                      <a:endParaRPr lang="es-ES" sz="1400" b="0" i="0" u="none" strike="noStrike">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5">
                        <a:lumMod val="60000"/>
                        <a:lumOff val="40000"/>
                      </a:schemeClr>
                    </a:solidFill>
                  </a:tcPr>
                </a:tc>
                <a:tc>
                  <a:txBody>
                    <a:bodyPr/>
                    <a:lstStyle/>
                    <a:p>
                      <a:pPr algn="r" fontAlgn="b"/>
                      <a:r>
                        <a:rPr lang="es-ES" sz="1400" u="none" strike="noStrike">
                          <a:effectLst/>
                        </a:rPr>
                        <a:t>0</a:t>
                      </a:r>
                      <a:endParaRPr lang="es-ES" sz="1400" b="0" i="0" u="none" strike="noStrike">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2">
                        <a:lumMod val="40000"/>
                        <a:lumOff val="60000"/>
                      </a:schemeClr>
                    </a:solidFill>
                  </a:tcPr>
                </a:tc>
                <a:tc>
                  <a:txBody>
                    <a:bodyPr/>
                    <a:lstStyle/>
                    <a:p>
                      <a:pPr algn="r" fontAlgn="b"/>
                      <a:r>
                        <a:rPr lang="es-ES" sz="1400" u="none" strike="noStrike">
                          <a:effectLst/>
                        </a:rPr>
                        <a:t>1</a:t>
                      </a:r>
                      <a:endParaRPr lang="es-ES" sz="1400" b="0" i="0" u="none" strike="noStrike">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lumMod val="60000"/>
                        <a:lumOff val="40000"/>
                      </a:schemeClr>
                    </a:solidFill>
                  </a:tcPr>
                </a:tc>
                <a:tc>
                  <a:txBody>
                    <a:bodyPr/>
                    <a:lstStyle/>
                    <a:p>
                      <a:pPr algn="r" fontAlgn="b"/>
                      <a:r>
                        <a:rPr lang="es-ES" sz="1400" u="none" strike="noStrike">
                          <a:effectLst/>
                        </a:rPr>
                        <a:t>4</a:t>
                      </a:r>
                      <a:endParaRPr lang="es-ES" sz="1400" b="0" i="0" u="none" strike="noStrike">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00"/>
                    </a:solidFill>
                  </a:tcPr>
                </a:tc>
                <a:extLst>
                  <a:ext uri="{0D108BD9-81ED-4DB2-BD59-A6C34878D82A}">
                    <a16:rowId xmlns:a16="http://schemas.microsoft.com/office/drawing/2014/main" val="10005"/>
                  </a:ext>
                </a:extLst>
              </a:tr>
              <a:tr h="374371">
                <a:tc>
                  <a:txBody>
                    <a:bodyPr/>
                    <a:lstStyle/>
                    <a:p>
                      <a:pPr algn="l" fontAlgn="b"/>
                      <a:r>
                        <a:rPr lang="en-GB" sz="1400" u="none" strike="noStrike" noProof="0" err="1">
                          <a:effectLst/>
                        </a:rPr>
                        <a:t>Transfered</a:t>
                      </a:r>
                      <a:r>
                        <a:rPr lang="en-GB" sz="1400" u="none" strike="noStrike" noProof="0">
                          <a:effectLst/>
                        </a:rPr>
                        <a:t>(1) </a:t>
                      </a:r>
                      <a:endParaRPr lang="en-GB" sz="1400" b="0" i="0" u="none" strike="noStrike" noProof="0">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3">
                        <a:lumMod val="60000"/>
                        <a:lumOff val="40000"/>
                      </a:schemeClr>
                    </a:solidFill>
                  </a:tcPr>
                </a:tc>
                <a:tc>
                  <a:txBody>
                    <a:bodyPr/>
                    <a:lstStyle/>
                    <a:p>
                      <a:pPr algn="r" fontAlgn="b"/>
                      <a:r>
                        <a:rPr lang="es-ES" sz="1400" u="none" strike="noStrike">
                          <a:effectLst/>
                        </a:rPr>
                        <a:t>0</a:t>
                      </a:r>
                      <a:endParaRPr lang="es-ES" sz="1400" b="0" i="0" u="none" strike="noStrike">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5">
                        <a:lumMod val="60000"/>
                        <a:lumOff val="40000"/>
                      </a:schemeClr>
                    </a:solidFill>
                  </a:tcPr>
                </a:tc>
                <a:tc>
                  <a:txBody>
                    <a:bodyPr/>
                    <a:lstStyle/>
                    <a:p>
                      <a:pPr algn="r" fontAlgn="b"/>
                      <a:r>
                        <a:rPr lang="es-ES" sz="1400" u="none" strike="noStrike">
                          <a:effectLst/>
                        </a:rPr>
                        <a:t>3</a:t>
                      </a:r>
                      <a:endParaRPr lang="es-ES" sz="1400" b="0" i="0" u="none" strike="noStrike">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2">
                        <a:lumMod val="40000"/>
                        <a:lumOff val="60000"/>
                      </a:schemeClr>
                    </a:solidFill>
                  </a:tcPr>
                </a:tc>
                <a:tc>
                  <a:txBody>
                    <a:bodyPr/>
                    <a:lstStyle/>
                    <a:p>
                      <a:pPr algn="r" fontAlgn="b"/>
                      <a:r>
                        <a:rPr lang="es-ES" sz="1400" u="none" strike="noStrike">
                          <a:effectLst/>
                        </a:rPr>
                        <a:t>0</a:t>
                      </a:r>
                      <a:endParaRPr lang="es-ES" sz="1400" b="0" i="0" u="none" strike="noStrike">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lumMod val="60000"/>
                        <a:lumOff val="40000"/>
                      </a:schemeClr>
                    </a:solidFill>
                  </a:tcPr>
                </a:tc>
                <a:tc>
                  <a:txBody>
                    <a:bodyPr/>
                    <a:lstStyle/>
                    <a:p>
                      <a:pPr algn="r" fontAlgn="b"/>
                      <a:r>
                        <a:rPr lang="es-ES" sz="1400" u="none" strike="noStrike">
                          <a:effectLst/>
                        </a:rPr>
                        <a:t>3</a:t>
                      </a:r>
                      <a:endParaRPr lang="es-ES" sz="1400" b="0" i="0" u="none" strike="noStrike">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00"/>
                    </a:solidFill>
                  </a:tcPr>
                </a:tc>
                <a:extLst>
                  <a:ext uri="{0D108BD9-81ED-4DB2-BD59-A6C34878D82A}">
                    <a16:rowId xmlns:a16="http://schemas.microsoft.com/office/drawing/2014/main" val="10006"/>
                  </a:ext>
                </a:extLst>
              </a:tr>
              <a:tr h="374371">
                <a:tc>
                  <a:txBody>
                    <a:bodyPr/>
                    <a:lstStyle/>
                    <a:p>
                      <a:pPr algn="l" fontAlgn="b"/>
                      <a:endParaRPr lang="es-ES" sz="1400" b="0" i="0" u="none" strike="noStrike">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3">
                        <a:lumMod val="60000"/>
                        <a:lumOff val="40000"/>
                      </a:schemeClr>
                    </a:solidFill>
                  </a:tcPr>
                </a:tc>
                <a:tc>
                  <a:txBody>
                    <a:bodyPr/>
                    <a:lstStyle/>
                    <a:p>
                      <a:pPr algn="l" fontAlgn="b"/>
                      <a:endParaRPr lang="es-ES" sz="1400" b="0" i="0" u="none" strike="noStrike">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5">
                        <a:lumMod val="60000"/>
                        <a:lumOff val="40000"/>
                      </a:schemeClr>
                    </a:solidFill>
                  </a:tcPr>
                </a:tc>
                <a:tc>
                  <a:txBody>
                    <a:bodyPr/>
                    <a:lstStyle/>
                    <a:p>
                      <a:pPr algn="l" fontAlgn="b"/>
                      <a:endParaRPr lang="es-ES" sz="1400" b="0" i="0" u="none" strike="noStrike">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2">
                        <a:lumMod val="40000"/>
                        <a:lumOff val="60000"/>
                      </a:schemeClr>
                    </a:solidFill>
                  </a:tcPr>
                </a:tc>
                <a:tc>
                  <a:txBody>
                    <a:bodyPr/>
                    <a:lstStyle/>
                    <a:p>
                      <a:pPr algn="l" fontAlgn="b"/>
                      <a:endParaRPr lang="es-ES" sz="1400" b="0" i="0" u="none" strike="noStrike">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lumMod val="60000"/>
                        <a:lumOff val="40000"/>
                      </a:schemeClr>
                    </a:solidFill>
                  </a:tcPr>
                </a:tc>
                <a:tc>
                  <a:txBody>
                    <a:bodyPr/>
                    <a:lstStyle/>
                    <a:p>
                      <a:pPr algn="l" fontAlgn="b"/>
                      <a:endParaRPr lang="es-ES" sz="1400" b="0" i="0" u="none" strike="noStrike">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00"/>
                    </a:solidFill>
                  </a:tcPr>
                </a:tc>
                <a:extLst>
                  <a:ext uri="{0D108BD9-81ED-4DB2-BD59-A6C34878D82A}">
                    <a16:rowId xmlns:a16="http://schemas.microsoft.com/office/drawing/2014/main" val="10007"/>
                  </a:ext>
                </a:extLst>
              </a:tr>
              <a:tr h="374371">
                <a:tc gridSpan="5">
                  <a:txBody>
                    <a:bodyPr/>
                    <a:lstStyle/>
                    <a:p>
                      <a:pPr algn="l" fontAlgn="b"/>
                      <a:r>
                        <a:rPr lang="es-ES" sz="1400" u="none" strike="noStrike">
                          <a:effectLst/>
                        </a:rPr>
                        <a:t>(1) El titular no se queda con el dominio a consecuencia del acuerdo.</a:t>
                      </a:r>
                      <a:endParaRPr lang="es-ES" sz="1400" b="1" i="0" u="none" strike="noStrike">
                        <a:solidFill>
                          <a:srgbClr val="000000"/>
                        </a:solidFill>
                        <a:effectLst/>
                        <a:latin typeface="Calibri"/>
                      </a:endParaRP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9342162"/>
      </p:ext>
    </p:extLst>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CL"/>
              <a:t>From the perspective of experience</a:t>
            </a:r>
            <a:endParaRPr lang="en-GB"/>
          </a:p>
        </p:txBody>
      </p:sp>
      <p:sp>
        <p:nvSpPr>
          <p:cNvPr id="3" name="CuadroTexto 2"/>
          <p:cNvSpPr txBox="1"/>
          <p:nvPr/>
        </p:nvSpPr>
        <p:spPr>
          <a:xfrm>
            <a:off x="1117600" y="2032000"/>
            <a:ext cx="6946900" cy="3139321"/>
          </a:xfrm>
          <a:prstGeom prst="rect">
            <a:avLst/>
          </a:prstGeom>
          <a:noFill/>
        </p:spPr>
        <p:txBody>
          <a:bodyPr wrap="square" rtlCol="0">
            <a:spAutoFit/>
          </a:bodyPr>
          <a:lstStyle/>
          <a:p>
            <a:r>
              <a:rPr lang="en-GB" b="1" dirty="0"/>
              <a:t>Strategic partners: Law Schools</a:t>
            </a:r>
          </a:p>
          <a:p>
            <a:endParaRPr lang="en-GB" b="1" dirty="0"/>
          </a:p>
          <a:p>
            <a:pPr marL="285750" indent="-285750" algn="just">
              <a:buFont typeface="Arial"/>
              <a:buChar char="•"/>
            </a:pPr>
            <a:r>
              <a:rPr lang="en-GB" dirty="0"/>
              <a:t> The Law School of the University Catholic of the North is one of the partners.</a:t>
            </a:r>
          </a:p>
          <a:p>
            <a:pPr marL="285750" indent="-285750" algn="just">
              <a:buFont typeface="Arial"/>
              <a:buChar char="•"/>
            </a:pPr>
            <a:r>
              <a:rPr lang="en-GB" dirty="0"/>
              <a:t>It is located 500 Kilometres from the Santiago, it started with postgraduate and undergraduate students.</a:t>
            </a:r>
          </a:p>
          <a:p>
            <a:pPr marL="285750" indent="-285750" algn="just">
              <a:buFont typeface="Arial"/>
              <a:buChar char="•"/>
            </a:pPr>
            <a:r>
              <a:rPr lang="en-GB" dirty="0"/>
              <a:t>The students work as a "virtual legal firm", as a team, combining 2 University venues and all the students in their different levels.</a:t>
            </a:r>
          </a:p>
          <a:p>
            <a:pPr marL="285750" indent="-285750" algn="just">
              <a:buFont typeface="Arial"/>
              <a:buChar char="•"/>
            </a:pPr>
            <a:r>
              <a:rPr lang="en-GB" dirty="0"/>
              <a:t>Methodology: 2 lines of action: Preventive and remedial advocacy</a:t>
            </a:r>
          </a:p>
          <a:p>
            <a:endParaRPr lang="es-ES" dirty="0"/>
          </a:p>
          <a:p>
            <a:r>
              <a:rPr lang="es-ES" dirty="0"/>
              <a:t> </a:t>
            </a:r>
          </a:p>
        </p:txBody>
      </p:sp>
    </p:spTree>
    <p:extLst>
      <p:ext uri="{BB962C8B-B14F-4D97-AF65-F5344CB8AC3E}">
        <p14:creationId xmlns:p14="http://schemas.microsoft.com/office/powerpoint/2010/main" val="3959186481"/>
      </p:ext>
    </p:extLst>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CL"/>
              <a:t>From the perspective of experience</a:t>
            </a:r>
            <a:endParaRPr lang="es-ES"/>
          </a:p>
        </p:txBody>
      </p:sp>
      <p:sp>
        <p:nvSpPr>
          <p:cNvPr id="3" name="CuadroTexto 2"/>
          <p:cNvSpPr txBox="1"/>
          <p:nvPr/>
        </p:nvSpPr>
        <p:spPr>
          <a:xfrm>
            <a:off x="838200" y="1765300"/>
            <a:ext cx="7848600" cy="3139321"/>
          </a:xfrm>
          <a:prstGeom prst="rect">
            <a:avLst/>
          </a:prstGeom>
          <a:noFill/>
        </p:spPr>
        <p:txBody>
          <a:bodyPr wrap="square" rtlCol="0">
            <a:spAutoFit/>
          </a:bodyPr>
          <a:lstStyle/>
          <a:p>
            <a:r>
              <a:rPr lang="en-GB" b="1" dirty="0"/>
              <a:t>Benefits of the program: </a:t>
            </a:r>
          </a:p>
          <a:p>
            <a:endParaRPr lang="en-GB" b="1" dirty="0"/>
          </a:p>
          <a:p>
            <a:pPr marL="285750" indent="-285750" algn="just">
              <a:buFont typeface="Arial"/>
              <a:buChar char="•"/>
            </a:pPr>
            <a:r>
              <a:rPr lang="en-GB" dirty="0"/>
              <a:t>For undergraduate and graduate practitioners, this program means exploring and gaining experience in legal areas they would not be able to access in the region.</a:t>
            </a:r>
          </a:p>
          <a:p>
            <a:pPr algn="just"/>
            <a:endParaRPr lang="en-GB" dirty="0"/>
          </a:p>
          <a:p>
            <a:pPr marL="285750" indent="-285750">
              <a:buFont typeface="Arial"/>
              <a:buChar char="•"/>
            </a:pPr>
            <a:r>
              <a:rPr lang="en-GB" dirty="0"/>
              <a:t>For the LLM program, the clinic brings benefits from two perspectives:</a:t>
            </a:r>
          </a:p>
          <a:p>
            <a:pPr marL="342900" indent="-342900">
              <a:buFont typeface="+mj-lt"/>
              <a:buAutoNum type="alphaLcPeriod"/>
            </a:pPr>
            <a:r>
              <a:rPr lang="en-GB" dirty="0"/>
              <a:t>	It is a new opportunity for obtaining a degree with a mention in Business. </a:t>
            </a:r>
          </a:p>
          <a:p>
            <a:pPr marL="342900" indent="-342900" algn="just">
              <a:buFont typeface="+mj-lt"/>
              <a:buAutoNum type="alphaLcPeriod"/>
            </a:pPr>
            <a:r>
              <a:rPr lang="en-GB" dirty="0"/>
              <a:t>	It provides legal knowledge on specific Internet-related issues. This is due to the articles and dissertations produced by the participants in this clinic, which are defended before a panel of experts.</a:t>
            </a:r>
          </a:p>
        </p:txBody>
      </p:sp>
    </p:spTree>
    <p:extLst>
      <p:ext uri="{BB962C8B-B14F-4D97-AF65-F5344CB8AC3E}">
        <p14:creationId xmlns:p14="http://schemas.microsoft.com/office/powerpoint/2010/main" val="2501529455"/>
      </p:ext>
    </p:extLst>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GB" dirty="0"/>
              <a:t>Conclusions</a:t>
            </a:r>
          </a:p>
        </p:txBody>
      </p:sp>
      <p:sp>
        <p:nvSpPr>
          <p:cNvPr id="3" name="Rectángulo 2"/>
          <p:cNvSpPr/>
          <p:nvPr/>
        </p:nvSpPr>
        <p:spPr>
          <a:xfrm>
            <a:off x="457200" y="1892300"/>
            <a:ext cx="8229600" cy="3416320"/>
          </a:xfrm>
          <a:prstGeom prst="rect">
            <a:avLst/>
          </a:prstGeom>
        </p:spPr>
        <p:txBody>
          <a:bodyPr wrap="square">
            <a:spAutoFit/>
          </a:bodyPr>
          <a:lstStyle/>
          <a:p>
            <a:pPr algn="just"/>
            <a:r>
              <a:rPr lang="en-GB" b="1" dirty="0"/>
              <a:t>Improvements: </a:t>
            </a:r>
          </a:p>
          <a:p>
            <a:pPr algn="just"/>
            <a:endParaRPr lang="en-GB" b="1" dirty="0"/>
          </a:p>
          <a:p>
            <a:pPr marL="800100" lvl="1" indent="-342900" algn="just">
              <a:buFont typeface="+mj-lt"/>
              <a:buAutoNum type="arabicPeriod"/>
            </a:pPr>
            <a:r>
              <a:rPr lang="en-GB" dirty="0"/>
              <a:t>The end-users defend their "interests" about the domain name.</a:t>
            </a:r>
          </a:p>
          <a:p>
            <a:pPr marL="800100" lvl="1" indent="-342900" algn="just">
              <a:buFont typeface="+mj-lt"/>
              <a:buAutoNum type="arabicPeriod"/>
            </a:pPr>
            <a:r>
              <a:rPr lang="en-GB" dirty="0"/>
              <a:t>This is not only a matter of TM rights, but it's also a good faith issue.</a:t>
            </a:r>
          </a:p>
          <a:p>
            <a:pPr marL="800100" lvl="1" indent="-342900" algn="just">
              <a:buFont typeface="+mj-lt"/>
              <a:buAutoNum type="arabicPeriod"/>
            </a:pPr>
            <a:r>
              <a:rPr lang="en-GB" dirty="0"/>
              <a:t>There is an improvement in the quality of the arguments and judgements because the arbitrator has two positions to consider.</a:t>
            </a:r>
          </a:p>
          <a:p>
            <a:pPr marL="800100" lvl="1" indent="-342900" algn="just">
              <a:buFont typeface="+mj-lt"/>
              <a:buAutoNum type="arabicPeriod"/>
            </a:pPr>
            <a:r>
              <a:rPr lang="en-GB" dirty="0"/>
              <a:t>There are agreements before the decision of the arbitrator.</a:t>
            </a:r>
          </a:p>
          <a:p>
            <a:pPr marL="800100" lvl="1" indent="-342900" algn="just">
              <a:buFont typeface="+mj-lt"/>
              <a:buAutoNum type="arabicPeriod"/>
            </a:pPr>
            <a:r>
              <a:rPr lang="en-GB" dirty="0"/>
              <a:t>The TM is limited to the class that it is registered</a:t>
            </a:r>
          </a:p>
          <a:p>
            <a:pPr marL="800100" lvl="1" indent="-342900" algn="just">
              <a:buFont typeface="+mj-lt"/>
              <a:buAutoNum type="arabicPeriod"/>
            </a:pPr>
            <a:r>
              <a:rPr lang="en-GB" dirty="0"/>
              <a:t>There is a Pacific coexistence of the GF domain name holder and the TM owner.</a:t>
            </a:r>
          </a:p>
          <a:p>
            <a:endParaRPr lang="en-GB" b="1" dirty="0"/>
          </a:p>
          <a:p>
            <a:r>
              <a:rPr lang="en-GB" dirty="0"/>
              <a:t>• Regarding the number of complaints, the percentage is the same.</a:t>
            </a:r>
          </a:p>
        </p:txBody>
      </p:sp>
    </p:spTree>
    <p:extLst>
      <p:ext uri="{BB962C8B-B14F-4D97-AF65-F5344CB8AC3E}">
        <p14:creationId xmlns:p14="http://schemas.microsoft.com/office/powerpoint/2010/main" val="2280370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GB" dirty="0"/>
              <a:t>Conclusions</a:t>
            </a:r>
          </a:p>
        </p:txBody>
      </p:sp>
      <p:sp>
        <p:nvSpPr>
          <p:cNvPr id="3" name="Rectángulo 2"/>
          <p:cNvSpPr/>
          <p:nvPr/>
        </p:nvSpPr>
        <p:spPr>
          <a:xfrm>
            <a:off x="457200" y="2519740"/>
            <a:ext cx="8229600" cy="1754327"/>
          </a:xfrm>
          <a:prstGeom prst="rect">
            <a:avLst/>
          </a:prstGeom>
        </p:spPr>
        <p:txBody>
          <a:bodyPr wrap="square">
            <a:spAutoFit/>
          </a:bodyPr>
          <a:lstStyle/>
          <a:p>
            <a:pPr algn="just"/>
            <a:r>
              <a:rPr lang="en-GB" dirty="0"/>
              <a:t>From the perspective of NIC Chile, as well as the legal clinic of the LLM at the University Catholic of the North, the legal aid program for domain holders has brought benefits to several stakeholders. In summary, this has become a virtuous circle contributing to bridging the existing gap between complainant and domain name holders subject to an arbitration process, and therefore, levelling the playing field.</a:t>
            </a:r>
          </a:p>
        </p:txBody>
      </p:sp>
    </p:spTree>
    <p:extLst>
      <p:ext uri="{BB962C8B-B14F-4D97-AF65-F5344CB8AC3E}">
        <p14:creationId xmlns:p14="http://schemas.microsoft.com/office/powerpoint/2010/main" val="8806207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rma de onda">
  <a:themeElements>
    <a:clrScheme name="Forma de onda">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Forma de onda">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orma de onda">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Forma de onda.thmx</Template>
  <TotalTime>2911</TotalTime>
  <Words>931</Words>
  <Application>Microsoft Macintosh PowerPoint</Application>
  <PresentationFormat>Presentación en pantalla (4:3)</PresentationFormat>
  <Paragraphs>153</Paragraphs>
  <Slides>12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12</vt:i4>
      </vt:variant>
    </vt:vector>
  </HeadingPairs>
  <TitlesOfParts>
    <vt:vector size="19" baseType="lpstr">
      <vt:lpstr>Arial</vt:lpstr>
      <vt:lpstr>Calibri</vt:lpstr>
      <vt:lpstr>Calibri Light</vt:lpstr>
      <vt:lpstr>Candara</vt:lpstr>
      <vt:lpstr>Roboto Light</vt:lpstr>
      <vt:lpstr>Symbol</vt:lpstr>
      <vt:lpstr>Forma de onda</vt:lpstr>
      <vt:lpstr>Levelling the playing field:  Legal Assistance for domain name users. The .CL case and the global challenge.</vt:lpstr>
      <vt:lpstr>Levelling the playing field: We had a dream!</vt:lpstr>
      <vt:lpstr>How does it works?</vt:lpstr>
      <vt:lpstr>Communication example </vt:lpstr>
      <vt:lpstr>Results (1st sem 2018)</vt:lpstr>
      <vt:lpstr>From the perspective of experience</vt:lpstr>
      <vt:lpstr>From the perspective of experience</vt:lpstr>
      <vt:lpstr>Conclusions</vt:lpstr>
      <vt:lpstr>Conclusions</vt:lpstr>
      <vt:lpstr>The global challenge</vt:lpstr>
      <vt:lpstr>Possible implementation</vt:lpstr>
      <vt:lpstr>Contacts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Margarita Valdes</dc:creator>
  <cp:lastModifiedBy>Humberto Carrasco</cp:lastModifiedBy>
  <cp:revision>61</cp:revision>
  <dcterms:created xsi:type="dcterms:W3CDTF">2018-06-26T15:12:18Z</dcterms:created>
  <dcterms:modified xsi:type="dcterms:W3CDTF">2018-10-23T17:03:46Z</dcterms:modified>
</cp:coreProperties>
</file>